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g" ContentType="vide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3" r:id="rId2"/>
  </p:sldMasterIdLst>
  <p:notesMasterIdLst>
    <p:notesMasterId r:id="rId66"/>
  </p:notesMasterIdLst>
  <p:handoutMasterIdLst>
    <p:handoutMasterId r:id="rId67"/>
  </p:handoutMasterIdLst>
  <p:sldIdLst>
    <p:sldId id="298" r:id="rId3"/>
    <p:sldId id="422" r:id="rId4"/>
    <p:sldId id="423" r:id="rId5"/>
    <p:sldId id="299" r:id="rId6"/>
    <p:sldId id="341" r:id="rId7"/>
    <p:sldId id="342" r:id="rId8"/>
    <p:sldId id="343" r:id="rId9"/>
    <p:sldId id="433" r:id="rId10"/>
    <p:sldId id="344" r:id="rId11"/>
    <p:sldId id="425" r:id="rId12"/>
    <p:sldId id="345" r:id="rId13"/>
    <p:sldId id="434" r:id="rId14"/>
    <p:sldId id="435" r:id="rId15"/>
    <p:sldId id="392" r:id="rId16"/>
    <p:sldId id="348" r:id="rId17"/>
    <p:sldId id="350" r:id="rId18"/>
    <p:sldId id="349" r:id="rId19"/>
    <p:sldId id="352" r:id="rId20"/>
    <p:sldId id="353" r:id="rId21"/>
    <p:sldId id="356" r:id="rId22"/>
    <p:sldId id="354" r:id="rId23"/>
    <p:sldId id="398" r:id="rId24"/>
    <p:sldId id="393" r:id="rId25"/>
    <p:sldId id="358" r:id="rId26"/>
    <p:sldId id="359" r:id="rId27"/>
    <p:sldId id="360" r:id="rId28"/>
    <p:sldId id="361" r:id="rId29"/>
    <p:sldId id="362" r:id="rId30"/>
    <p:sldId id="424" r:id="rId31"/>
    <p:sldId id="364" r:id="rId32"/>
    <p:sldId id="365" r:id="rId33"/>
    <p:sldId id="369" r:id="rId34"/>
    <p:sldId id="370" r:id="rId35"/>
    <p:sldId id="427" r:id="rId36"/>
    <p:sldId id="426" r:id="rId37"/>
    <p:sldId id="371" r:id="rId38"/>
    <p:sldId id="428" r:id="rId39"/>
    <p:sldId id="372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296" r:id="rId49"/>
    <p:sldId id="432" r:id="rId50"/>
    <p:sldId id="399" r:id="rId51"/>
    <p:sldId id="400" r:id="rId52"/>
    <p:sldId id="401" r:id="rId53"/>
    <p:sldId id="402" r:id="rId54"/>
    <p:sldId id="403" r:id="rId55"/>
    <p:sldId id="430" r:id="rId56"/>
    <p:sldId id="405" r:id="rId57"/>
    <p:sldId id="406" r:id="rId58"/>
    <p:sldId id="407" r:id="rId59"/>
    <p:sldId id="408" r:id="rId60"/>
    <p:sldId id="409" r:id="rId61"/>
    <p:sldId id="431" r:id="rId62"/>
    <p:sldId id="411" r:id="rId63"/>
    <p:sldId id="412" r:id="rId64"/>
    <p:sldId id="421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41"/>
  </p:normalViewPr>
  <p:slideViewPr>
    <p:cSldViewPr snapToGrid="0">
      <p:cViewPr>
        <p:scale>
          <a:sx n="120" d="100"/>
          <a:sy n="120" d="100"/>
        </p:scale>
        <p:origin x="968" y="1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3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CB4BEA16-8238-B44D-8A2A-37F0FB11557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40EFC443-D132-5944-A88B-23455267B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4" name="Rectangle 4">
            <a:extLst>
              <a:ext uri="{FF2B5EF4-FFF2-40B4-BE49-F238E27FC236}">
                <a16:creationId xmlns:a16="http://schemas.microsoft.com/office/drawing/2014/main" id="{2AED8B53-A5F5-A140-9431-74D2442FC71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5" name="Rectangle 5">
            <a:extLst>
              <a:ext uri="{FF2B5EF4-FFF2-40B4-BE49-F238E27FC236}">
                <a16:creationId xmlns:a16="http://schemas.microsoft.com/office/drawing/2014/main" id="{C55DB2E8-3FE8-054E-A30D-655EA27D08F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C705EE-BF16-CC4F-9DF5-19CCF97B2C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31108458-2A30-5741-8F63-149B9EC01A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C2E3A1A-EACC-D84E-AE65-FA85A6A77A9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581139AE-26BB-8E40-8664-A869B1A3496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27FDFF6C-D5E9-B54E-BA28-2CDC75719EB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651338C4-4E4E-3D40-894A-1D008E95CA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943F094F-3693-D54D-81E2-A2D3745502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EBD6E0-8F3F-6D4D-A927-E3BAA4F155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2225B6C1-4E0B-F54D-A357-39678CD67D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D70449C6-629D-124F-9BE9-E04B2BF9734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4A70D5D1-145B-AA4C-B54E-2B3B4286BF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1DDF6D3-5D49-0C4A-99C9-40074EC9B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52F0B7D5-59A9-B544-BF89-CE2313DA52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CF41230C-6EFC-CE4A-BD14-77AA93E99974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451E502-E016-5B4D-B056-ADF2BC98CE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9DBC393-5389-2048-A995-39D46A4D2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36C556E7-0544-5C4E-A142-DB42FA4DED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6016CCA8-A4BF-AB48-886E-58C29A4BE798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235E2AF-64F2-F34C-AA0F-A2CF7F231FB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AC489C6-E3D4-C54C-84A5-26F45DF40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EB500AEA-50FA-8A49-A157-B6F2BAD80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D3F04ED9-B2BF-CB49-A1D0-BF11679034FC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83922C4-4F9A-EE42-A5E5-186D71F79B8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65C22C7-1975-4441-BDA1-AC924A79C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1E1B78B1-C14C-EC4A-8133-3E948A22CF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965BEF38-BF5A-7B42-AFAA-DF93C26CC28B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14AC2434-1908-AD46-92FB-34DF744A3A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CF707109-DF63-0543-85FB-F9823DAFE5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F42DD5E-4FFF-9247-8F39-B434E966C8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2CFC032-92CE-4548-B3E2-B00F8D268D0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FAFE1F6-3D35-544D-B9A2-35EFB8EBAC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489C786-51DA-814E-AAD4-94E5A09DC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C870C66A-68B2-0F42-96CD-1091A88B84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EFED4DCB-152B-6C41-8CE6-D269E8E1F8CF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CAC8B032-C9FC-C04D-84B9-FEC3F6856A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2D3DFC5-8F8D-CB4B-81C8-684A291A6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3D7B26AF-A2D4-1547-A422-998A467389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BD726D57-A033-C54D-8B19-A0CE8EBDF0B3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4FC7104-51FD-3140-9F33-2CC13902F7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504F45B-4CDA-9E4D-A533-8B5A5C668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3D054076-3929-0945-8B21-3D485ADB4E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821B9845-F8EA-EF48-90E6-8E262F05ABF7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327035C8-038C-9A46-902B-22070DE7DD8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1C1CF373-E12B-1B49-8DC3-9C7945E8F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0C6BC889-442D-7042-8E90-0B46BF770E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D1CDFF5-E877-5B43-AFC5-54DC0C7C1E7B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CD8D941C-66C7-8042-AD67-CC24D76BEC4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D74C4F4-F4EE-3A45-BD88-4A5916684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08072622-6D43-D346-8426-210E7754F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E7ABF5DE-2CB7-2446-9C72-AB7BE83EA646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839D1CD4-BEB9-C04F-94EA-1FA20246BCF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8580991-CB19-654A-865A-E3D7FA630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7EB66EE1-BA75-1648-9A26-4F8FEDA0F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DA213865-A9CD-0D48-AA7C-12A621D4C1F7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B3C5F59E-EF8D-5148-BE4D-ACBEB945A1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8AD44DA-328B-C14D-AF52-363152D4D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2C7C3CD0-478E-B04F-8E7D-0DBC26ABB9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FE956274-3FA5-4D47-B50A-1465B6B2F1AB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94AA082F-757B-4541-ACA1-44FC94F881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82592F8-008A-4442-8C67-564324CA9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F834E435-E286-B84B-B1B0-74BF86DDD1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4350A2D8-4FE6-A84E-B7BF-38A22722639F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B2A39905-88AC-014C-9DD4-9ECE5EA2AB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260E69D-17C3-5449-9B5A-90D201C2D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EE4DDDB9-31D1-934F-A513-D95294FF9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402992EC-0C08-F444-8A58-421834EF33A5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AB522EB-73C5-6645-9553-A3ED1462B1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EAA918A-35B0-094D-A2A7-167743DAA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10E279E8-1EBE-1345-AC75-00E01C94D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E662429-8DB5-414D-B36D-7DBED51F3213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65787484-11CB-6844-9B5B-26C5629573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336E1C7-6908-CE4E-829F-D16DBF34B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9F2D8CB1-293E-5C47-82D5-17B20304EC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29F35D3-259C-BF40-9124-AB6EC27E6CF0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B619CAB7-8323-1047-B280-8B6BDD1D28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7307413-DC01-4D4E-8006-5FE45546E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B20DEFFC-2E2E-924D-9A6C-5DDFCE8F4F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B17FA755-9C77-0944-9026-21E8CB3E1CE9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FF4D4FCD-549A-F24C-AA5D-EA92F75EE8B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07086D6-C669-A24D-A552-93D680A6F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>
            <a:extLst>
              <a:ext uri="{FF2B5EF4-FFF2-40B4-BE49-F238E27FC236}">
                <a16:creationId xmlns:a16="http://schemas.microsoft.com/office/drawing/2014/main" id="{E3018129-6025-9D43-A8AB-E30D357C24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661529F9-E9D9-624B-91E8-BF9D350B1403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9D38798E-21A4-3C4A-AEB1-6A1F0A58741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9DB41B4-4C7E-6D4F-B9D9-169E37017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58DDA983-B2E3-8E45-9E23-34C23187C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C32783F-0A3C-F442-B89A-B6A59CDB28B7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89076C24-3590-FA43-9E8C-FDD42ED4A4C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45CF955-F142-9440-8FF7-C944B62E5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0D05DFA0-F992-AE4B-AD15-61B6B0F8C2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329BB355-98F6-DC4C-9D9A-86BB5AA14ACC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E19C571E-0517-834D-A3F7-8F47BEABED6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1259D97-CAD4-FC48-BAFB-9ED3EEC10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71E911B8-887E-0C4B-ABC3-336C2CB8A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A05234D5-5B15-A845-97E1-0D2D99D90136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BD1E4E0D-51A0-E84A-80D4-266C9F5EBD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CD0D73C-A5A2-CC4E-8EA6-6038FB688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BCBD9207-A565-9E48-8B37-4495D4379D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EFFDA23-6445-384A-A512-6876CFD10988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2D79764-B5E6-7241-A3C1-511EC0444E4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64BD4D4-BECA-5144-95D7-BB31DCCF3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7D184F30-198B-6D42-BAF0-A754642F4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2B999ADD-AFF4-7643-975B-0A45095F0AEB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8FE22771-01AA-D942-BD46-E22C35157C7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9DEAB12-116C-0D4B-BED4-B8E3CB3403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5AE02C7F-468E-944C-B18F-37679460D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57619034-34F6-2448-924C-4FE03020D7D7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0F8CC08C-C003-BA4A-BB3C-3457C93714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A2EC4A8-9F7A-1F45-BBDF-A11098665F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3CDA92EC-9458-A041-ADAC-D0E438FBF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EB0B0A81-F2EA-B74B-B80C-7F704E42B2D6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1C7E9B93-C3AC-3D43-A419-5ACA506488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C7BC590-ECD5-5E45-9DD6-34DCFB8AD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206AA9CA-F7B1-DB41-A49E-54740B3C4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370689E1-C410-BC44-9AE2-6C7E48D07D1A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78B16C70-B7EA-D74E-9CDB-E4288C643AA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EC06DBA-8507-5A41-B8D7-07469F11D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73398D36-71BB-804B-B8C7-FB86AF2C1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B5134FEB-3084-6C44-BA56-7F818173EC71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0B089404-FD15-8444-A38B-0AC7D52E11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C34808F-8ABB-554E-B7E5-C861C23BC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910575E4-BD4E-F548-B35A-EEF95288D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EC08782A-B3A5-714A-BB93-7215848550E0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27B99B7D-5068-0048-9E2E-489738448B8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FBE4EE5-EED4-7244-82DC-5CF20CD93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3D9B284D-4796-4848-B0DB-0DD8160921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BCFD4CC2-11B4-484C-991F-BDF38AB90DFE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56C16BFF-15C2-0C4D-A992-587C5883CE0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46A1DF4-E35D-8E4F-91FF-E3BCCCC1D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9B8B5F32-01B3-4B43-9C69-4172249FC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5EEB1146-F578-CC47-9BAF-F044DBD0881A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4529AA18-8568-9945-9B23-43E2F24548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376A60C-6695-3B4C-A4C2-EDAC61A9C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98F93967-0D71-3642-A4C9-F35DF5B6B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808A011-C199-1F40-86D8-3C479641D2FC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B88EC9D8-8959-A24F-A964-4408C0D9AA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172AA082-E9D3-6E49-9584-4A6A620DE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>
            <a:extLst>
              <a:ext uri="{FF2B5EF4-FFF2-40B4-BE49-F238E27FC236}">
                <a16:creationId xmlns:a16="http://schemas.microsoft.com/office/drawing/2014/main" id="{AEE516CE-4672-7B4C-9384-7C8E222F0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72812659-C78F-C94F-8FEB-EF3E0EDB5511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2E577149-E90F-7043-AF48-80B0C5988849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70030BD2-6A84-A241-8196-BD72CD988B7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1B3706F-C5A6-A949-B55B-09CB142E92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7FB1B64D-D23B-B64C-86A6-A2E5F415D11B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75A3A35-8141-5A4F-BEA4-93CFAB7E57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EDEFC68-3D2F-034B-8D29-5B2659B23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>
            <a:extLst>
              <a:ext uri="{FF2B5EF4-FFF2-40B4-BE49-F238E27FC236}">
                <a16:creationId xmlns:a16="http://schemas.microsoft.com/office/drawing/2014/main" id="{F74BFA1C-AE6C-A340-822D-6BCDAE2C65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447398AA-B9E1-7A4F-9EBD-910E8046B0B2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5124E974-8C9C-984B-985F-199F87E322F0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E194503-7C98-054D-9A80-01EA9EB6A7C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>
            <a:extLst>
              <a:ext uri="{FF2B5EF4-FFF2-40B4-BE49-F238E27FC236}">
                <a16:creationId xmlns:a16="http://schemas.microsoft.com/office/drawing/2014/main" id="{200DF7DF-BED4-2547-89FD-A2D9A20C5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7F70BD34-5A5A-EA44-9B20-DCF2EB55B99A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D67B53C-62C9-8E46-930C-76EE37B9541B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9B4EB1C8-953F-4F4F-B2F7-71073857ED1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>
            <a:extLst>
              <a:ext uri="{FF2B5EF4-FFF2-40B4-BE49-F238E27FC236}">
                <a16:creationId xmlns:a16="http://schemas.microsoft.com/office/drawing/2014/main" id="{B2969987-7C7B-5741-A16E-29A7801C4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CB7C3301-7B01-504B-8A3E-E0EEA801B45D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DC5A1750-A8FA-E744-8AAA-523BEF43B2DD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D2885C0A-22A3-8844-B381-A6C86655C57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>
            <a:extLst>
              <a:ext uri="{FF2B5EF4-FFF2-40B4-BE49-F238E27FC236}">
                <a16:creationId xmlns:a16="http://schemas.microsoft.com/office/drawing/2014/main" id="{873F85F2-A178-8A4D-B58B-2CC9231F3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997AAD54-08E1-C540-A4F0-11FF368D3C4B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EC264294-2FB8-E043-BCE1-D367ECF1B3C5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90E8C17-5C47-434F-8F2B-0CE2C7E62C0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>
            <a:extLst>
              <a:ext uri="{FF2B5EF4-FFF2-40B4-BE49-F238E27FC236}">
                <a16:creationId xmlns:a16="http://schemas.microsoft.com/office/drawing/2014/main" id="{9B3E217F-75D3-4A4B-87B5-BB92B134F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AD98142C-DC47-B147-814E-1AAE8D5EC056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55D581C5-C8F1-544E-9A7D-47AD5DFD533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733F8F25-D6E7-5E49-9869-59F9DC265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>
            <a:extLst>
              <a:ext uri="{FF2B5EF4-FFF2-40B4-BE49-F238E27FC236}">
                <a16:creationId xmlns:a16="http://schemas.microsoft.com/office/drawing/2014/main" id="{B17D8FC3-DF30-0D4F-8FAD-6986143678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32A022A9-E57C-9A46-A15A-1263ABC168A4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CEB1EE6E-7EDE-6B45-8272-EB545C32D2B0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383D0C26-FEF2-2A49-866A-04F7B67A788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>
            <a:extLst>
              <a:ext uri="{FF2B5EF4-FFF2-40B4-BE49-F238E27FC236}">
                <a16:creationId xmlns:a16="http://schemas.microsoft.com/office/drawing/2014/main" id="{C0FBB37A-214D-E547-BA4E-D6B435424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BC9B48AD-75E2-5B46-8F59-0705032842D9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3D8A1B6D-4B31-8F4B-A673-FCC00CBB5BC0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2E01F5D-CA9B-3E4B-BAD6-0D0096D72D8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>
            <a:extLst>
              <a:ext uri="{FF2B5EF4-FFF2-40B4-BE49-F238E27FC236}">
                <a16:creationId xmlns:a16="http://schemas.microsoft.com/office/drawing/2014/main" id="{8B2C2A5D-ACBD-AF47-9090-B4E8EE2B89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2E280CE-7243-214E-95CA-51EA3993B1CB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AF159461-F927-584B-9EC4-2831F793B49F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4AFDA1CA-5026-2341-89FA-52699B07B09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>
            <a:extLst>
              <a:ext uri="{FF2B5EF4-FFF2-40B4-BE49-F238E27FC236}">
                <a16:creationId xmlns:a16="http://schemas.microsoft.com/office/drawing/2014/main" id="{B7932833-9DA3-9A4F-82D8-B570736D9F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2E66AA2D-0521-CF43-9F72-180F9FCF919C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F5AA3FB8-D300-654C-AE3D-23E77358051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03CA9E51-D74B-FE49-8938-A77BBEA68C3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>
            <a:extLst>
              <a:ext uri="{FF2B5EF4-FFF2-40B4-BE49-F238E27FC236}">
                <a16:creationId xmlns:a16="http://schemas.microsoft.com/office/drawing/2014/main" id="{4E26094F-8C5D-A64A-9FC9-AC9A2018F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E40C2AFB-D804-1448-9DFE-D2901ACB3016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99BE416C-C851-6B49-9400-7B3D2067D82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C869E6BD-8136-434F-976F-1607BA9E28E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336B8CA1-8470-D048-B39A-7A91B3251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314607C-D7C2-F347-A66F-4F87947E910C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90449433-18F4-6346-9018-EC7F52C1718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A6D0AAA-4C4B-6144-B39D-7684B954A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>
            <a:extLst>
              <a:ext uri="{FF2B5EF4-FFF2-40B4-BE49-F238E27FC236}">
                <a16:creationId xmlns:a16="http://schemas.microsoft.com/office/drawing/2014/main" id="{C5DB96A2-BFA3-B14B-B3F7-8409FCB84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463F5395-5ADA-E949-85D8-B15ACB9CCBDF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927F5444-C778-AE4E-B13F-3D591EBFBC6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68EB6BEB-265B-C04D-8B78-1681167E1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>
            <a:extLst>
              <a:ext uri="{FF2B5EF4-FFF2-40B4-BE49-F238E27FC236}">
                <a16:creationId xmlns:a16="http://schemas.microsoft.com/office/drawing/2014/main" id="{FA0235D9-6B26-1746-AF1F-1305F687A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C83B599-7A01-5149-A7F2-0F17DDC168C8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096F75A5-EACF-C745-B478-609820A465E1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F0F3C578-E7E1-764E-8DB7-65A0436281E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>
            <a:extLst>
              <a:ext uri="{FF2B5EF4-FFF2-40B4-BE49-F238E27FC236}">
                <a16:creationId xmlns:a16="http://schemas.microsoft.com/office/drawing/2014/main" id="{6BB258C9-F884-CD40-8390-40EDD29BF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C9D42D5-66EF-5144-A7B5-40683D61AAB3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C93E88AB-1BFE-914B-90AC-3C9A801417E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8E73E9E0-CB90-9946-83EA-8340E63374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>
            <a:extLst>
              <a:ext uri="{FF2B5EF4-FFF2-40B4-BE49-F238E27FC236}">
                <a16:creationId xmlns:a16="http://schemas.microsoft.com/office/drawing/2014/main" id="{B113FEE8-5D8F-B044-BA1A-C8D4FB5539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C5F0F3F9-ED74-AA4E-A8C5-2DBD87A00E75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A89BD22E-BA92-5147-A3E1-4CEAA789F1DA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0FFDAEF1-DCD8-484A-9A39-8E3884D54FD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3967F18C-1E87-CC4D-9DB0-604E03F70D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E27FE9B6-A00C-2547-AB12-16AC79756DCE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71C9479-7F8D-0341-87BD-3631FBD4785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B9D9B38-056C-CE4E-AB89-636DB7F27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2BF125E4-AA6D-4B4F-A630-8C9CB1727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1E4F8801-BCAA-1F47-BF0E-CEADFFABD8F3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0332F8E-8026-8744-8B5D-980B1609FAB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2E3F383-DE32-D049-B962-54808B6FE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62ED02A5-C72A-0C43-9967-67D5DE7FB0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BE6A2F53-E4E3-8042-A8D7-ABC4CABC9D46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77DDA18-F88D-ED47-891E-E32F3406EDA3}"/>
              </a:ext>
            </a:extLst>
          </p:cNvPr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3004F4F-522B-E745-8F43-C8B803281D9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A372EB03-C9C8-474E-850C-0EE336510D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fld id="{0512F294-2D36-7647-9E29-DB8E7158E7E8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90E164F-4E14-114D-AAEC-16D22197023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6B0FA5D-0D08-7A43-8CE9-E3F1F6276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CDF5BF4-7B3E-B743-8653-F59FDDB20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6521450"/>
            <a:ext cx="2370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  <a:latin typeface="Trebuchet MS" panose="020B0703020202090204" pitchFamily="34" charset="0"/>
              </a:rPr>
              <a:t>Page </a:t>
            </a:r>
            <a:fld id="{F3667A13-7614-7640-9B5F-2393B35EE861}" type="slidenum">
              <a:rPr lang="en-US" altLang="en-US" sz="2000">
                <a:solidFill>
                  <a:schemeClr val="tx2"/>
                </a:solidFill>
                <a:latin typeface="Trebuchet MS" panose="020B0703020202090204" pitchFamily="34" charset="0"/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altLang="en-US" sz="2000">
                <a:solidFill>
                  <a:schemeClr val="tx2"/>
                </a:solidFill>
                <a:latin typeface="Trebuchet MS" panose="020B0703020202090204" pitchFamily="34" charset="0"/>
              </a:rPr>
              <a:t>   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C939BDB-DEA4-8148-A84F-CDDB12EA3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2825750"/>
            <a:ext cx="1592263" cy="12049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4703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99587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31742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62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674763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05E12FAB-95D4-FA4D-83D6-FF1FC8AFE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3863" y="6613525"/>
            <a:ext cx="23701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000">
                <a:solidFill>
                  <a:schemeClr val="tx2"/>
                </a:solidFill>
              </a:rPr>
              <a:t>Page </a:t>
            </a:r>
            <a:fld id="{1B3249D7-358B-894F-986A-47376DF3973B}" type="slidenum">
              <a:rPr lang="en-US" altLang="en-US" sz="1000">
                <a:solidFill>
                  <a:schemeClr val="tx2"/>
                </a:solidFill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altLang="en-US" sz="1000">
                <a:solidFill>
                  <a:schemeClr val="tx2"/>
                </a:solidFill>
              </a:rPr>
              <a:t>    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04B777F-EBB8-2146-894B-125DBE37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5075" y="2825750"/>
            <a:ext cx="1592263" cy="12049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648200"/>
            <a:ext cx="6400800" cy="1752600"/>
          </a:xfrm>
        </p:spPr>
        <p:txBody>
          <a:bodyPr/>
          <a:lstStyle>
            <a:lvl1pPr marL="0" indent="0" algn="ctr">
              <a:spcBef>
                <a:spcPct val="20000"/>
              </a:spcBef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0642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16077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9518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35302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56727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90367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5021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95184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86593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0209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0895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1336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2484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7560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988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4262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40816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1473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9589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8232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9496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49F729C-41FB-AF45-B92C-F74571133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89AD6C-7447-9144-A600-5FBEF6F9C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Line 4">
            <a:extLst>
              <a:ext uri="{FF2B5EF4-FFF2-40B4-BE49-F238E27FC236}">
                <a16:creationId xmlns:a16="http://schemas.microsoft.com/office/drawing/2014/main" id="{EA88F135-0578-8E4D-B837-1E91BA1A2F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045BB9-8C31-3E4F-AEF8-5D62BE0C7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6432550"/>
            <a:ext cx="237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Trebuchet MS" panose="020B0703020202090204" pitchFamily="34" charset="0"/>
              </a:rPr>
              <a:t>Page </a:t>
            </a:r>
            <a:fld id="{FFE9EBFA-3784-3148-A411-9708012AC502}" type="slidenum">
              <a:rPr lang="en-US" altLang="en-US" sz="2000" b="1">
                <a:solidFill>
                  <a:schemeClr val="tx2"/>
                </a:solidFill>
                <a:latin typeface="Trebuchet MS" panose="020B0703020202090204" pitchFamily="34" charset="0"/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altLang="en-US" sz="2000" b="1">
                <a:solidFill>
                  <a:schemeClr val="tx2"/>
                </a:solidFill>
                <a:latin typeface="Trebuchet MS" panose="020B0703020202090204" pitchFamily="34" charset="0"/>
              </a:rPr>
              <a:t>  </a:t>
            </a:r>
            <a:r>
              <a:rPr lang="en-US" altLang="en-US" sz="2000">
                <a:solidFill>
                  <a:schemeClr val="tx2"/>
                </a:solidFill>
                <a:latin typeface="Trebuchet MS" panose="020B0703020202090204" pitchFamily="34" charset="0"/>
              </a:rPr>
              <a:t>  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941E0A58-2F76-D44A-8D2D-9CBD4DC2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83513" y="131763"/>
            <a:ext cx="1189037" cy="900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09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SzPct val="100000"/>
        <a:buChar char="•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6858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43050" indent="-17145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3874B971-8F97-334C-9D1B-BB3D15FFF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7162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A159770-AA50-1D42-A75E-A61ED1DF1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3172" name="Line 4">
            <a:extLst>
              <a:ext uri="{FF2B5EF4-FFF2-40B4-BE49-F238E27FC236}">
                <a16:creationId xmlns:a16="http://schemas.microsoft.com/office/drawing/2014/main" id="{B070A9E1-DB23-AA44-8C80-CC146F447A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1219200"/>
            <a:ext cx="7416800" cy="0"/>
          </a:xfrm>
          <a:prstGeom prst="line">
            <a:avLst/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rgbClr val="232323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+mn-ea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6B2228A-AF2F-FA41-BA59-8C079327F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6432550"/>
            <a:ext cx="2370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t>Page </a:t>
            </a:r>
            <a:fld id="{FAF73E38-BEC6-F643-938E-623FE901C237}" type="slidenum">
              <a:rPr lang="en-US" altLang="en-US" sz="2000" b="1">
                <a:solidFill>
                  <a:schemeClr val="tx2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</a:pPr>
              <a:t>‹#›</a:t>
            </a:fld>
            <a:r>
              <a:rPr lang="en-US" altLang="en-US" sz="1800" b="1">
                <a:solidFill>
                  <a:schemeClr val="tx2"/>
                </a:solidFill>
              </a:rPr>
              <a:t>  </a:t>
            </a:r>
            <a:r>
              <a:rPr lang="en-US" altLang="en-US" sz="1000">
                <a:solidFill>
                  <a:schemeClr val="tx2"/>
                </a:solidFill>
              </a:rPr>
              <a:t>  </a:t>
            </a:r>
          </a:p>
        </p:txBody>
      </p:sp>
      <p:pic>
        <p:nvPicPr>
          <p:cNvPr id="263174" name="Picture 6">
            <a:extLst>
              <a:ext uri="{FF2B5EF4-FFF2-40B4-BE49-F238E27FC236}">
                <a16:creationId xmlns:a16="http://schemas.microsoft.com/office/drawing/2014/main" id="{DC9E50F1-DB58-1749-8263-C1D7B59F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83513" y="131763"/>
            <a:ext cx="1189037" cy="900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ヒラギノ角ゴ Pro W3" charset="-128"/>
          <a:cs typeface="ヒラギノ角ゴ Pro W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  <a:ea typeface="ヒラギノ角ゴ Pro W3" charset="-128"/>
          <a:cs typeface="ヒラギノ角ゴ Pro W3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rebuchet MS" charset="0"/>
        </a:defRPr>
      </a:lvl9pPr>
    </p:titleStyle>
    <p:bodyStyle>
      <a:lvl1pPr marL="285750" indent="-285750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SzPct val="100000"/>
        <a:buChar char="•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6858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–"/>
        <a:defRPr sz="24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43050" indent="-171450" algn="l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100000"/>
        <a:buChar char="»"/>
        <a:defRPr sz="22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45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UXVHJoXMm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8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0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4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46.emf"/><Relationship Id="rId4" Type="http://schemas.openxmlformats.org/officeDocument/2006/relationships/oleObject" Target="../embeddings/oleObject1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17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52.emf"/><Relationship Id="rId5" Type="http://schemas.openxmlformats.org/officeDocument/2006/relationships/image" Target="../media/image49.e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1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54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3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5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9.emf"/><Relationship Id="rId4" Type="http://schemas.openxmlformats.org/officeDocument/2006/relationships/oleObject" Target="../embeddings/oleObject25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1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3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30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66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5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67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8.emf"/><Relationship Id="rId4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72.emf"/><Relationship Id="rId5" Type="http://schemas.openxmlformats.org/officeDocument/2006/relationships/image" Target="../media/image69.e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71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9B4818A-12FF-0742-A34A-36BC1EE4B7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38150" y="376238"/>
            <a:ext cx="8280400" cy="2273300"/>
          </a:xfrm>
        </p:spPr>
        <p:txBody>
          <a:bodyPr/>
          <a:lstStyle/>
          <a:p>
            <a:pPr>
              <a:spcBef>
                <a:spcPct val="160000"/>
              </a:spcBef>
            </a:pPr>
            <a:r>
              <a:rPr lang="en-US" altLang="en-US" dirty="0">
                <a:ea typeface="ヒラギノ角ゴ Pro W3" panose="020B0300000000000000" pitchFamily="34" charset="-128"/>
              </a:rPr>
              <a:t>Atmospheric Turbulence</a:t>
            </a:r>
            <a:br>
              <a:rPr lang="en-US" altLang="en-US" dirty="0">
                <a:ea typeface="ヒラギノ角ゴ Pro W3" panose="020B0300000000000000" pitchFamily="34" charset="-128"/>
              </a:rPr>
            </a:br>
            <a:br>
              <a:rPr lang="en-US" altLang="en-US" dirty="0">
                <a:ea typeface="ヒラギノ角ゴ Pro W3" panose="020B0300000000000000" pitchFamily="34" charset="-128"/>
              </a:rPr>
            </a:br>
            <a:r>
              <a:rPr lang="en-US" altLang="en-US" dirty="0">
                <a:ea typeface="ヒラギノ角ゴ Pro W3" panose="020B0300000000000000" pitchFamily="34" charset="-128"/>
              </a:rPr>
              <a:t>Lecture 2, ASTR 289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AE980777-0A18-9A4C-AD2C-F777D669F4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9488" y="4648200"/>
            <a:ext cx="6945312" cy="1762125"/>
          </a:xfrm>
        </p:spPr>
        <p:txBody>
          <a:bodyPr/>
          <a:lstStyle/>
          <a:p>
            <a:r>
              <a:rPr lang="en-US" altLang="en-US" sz="24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Claire Max</a:t>
            </a:r>
          </a:p>
          <a:p>
            <a:r>
              <a:rPr lang="en-US" altLang="en-US" sz="24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UC Santa Cruz</a:t>
            </a:r>
          </a:p>
          <a:p>
            <a:r>
              <a:rPr lang="en-US" altLang="en-US" sz="24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January 14, 2020</a:t>
            </a:r>
          </a:p>
          <a:p>
            <a:endParaRPr lang="en-US" altLang="en-US" sz="2400" dirty="0">
              <a:ea typeface="ヒラギノ角ゴ Pro W3" panose="020B0300000000000000" pitchFamily="34" charset="-128"/>
            </a:endParaRPr>
          </a:p>
          <a:p>
            <a:endParaRPr lang="en-US" altLang="en-US" sz="2400" dirty="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A690-F1DF-0844-B64F-3728A2B1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Two examples of measured atmospheric turbulence profiles</a:t>
            </a:r>
          </a:p>
        </p:txBody>
      </p:sp>
      <p:pic>
        <p:nvPicPr>
          <p:cNvPr id="21506" name="Picture 7" descr="Scidar5.jpg">
            <a:extLst>
              <a:ext uri="{FF2B5EF4-FFF2-40B4-BE49-F238E27FC236}">
                <a16:creationId xmlns:a16="http://schemas.microsoft.com/office/drawing/2014/main" id="{FE369214-27B8-2144-9386-7DF779469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308100"/>
            <a:ext cx="4179887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8" descr="CerroParanal_TurbulenceProfiles.jpg">
            <a:extLst>
              <a:ext uri="{FF2B5EF4-FFF2-40B4-BE49-F238E27FC236}">
                <a16:creationId xmlns:a16="http://schemas.microsoft.com/office/drawing/2014/main" id="{FAB47572-A1CB-FD4D-B3CC-74FB5C59E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4410075"/>
            <a:ext cx="64008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9">
            <a:extLst>
              <a:ext uri="{FF2B5EF4-FFF2-40B4-BE49-F238E27FC236}">
                <a16:creationId xmlns:a16="http://schemas.microsoft.com/office/drawing/2014/main" id="{F619E6FF-08FA-5C44-B36B-132351DB4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2370138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2000">
                <a:latin typeface="Trebuchet MS" panose="020B0703020202090204" pitchFamily="34" charset="0"/>
              </a:rPr>
              <a:t>Credit: cute-SCIDAR group, J. J. Fuensalida, PI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2" descr="MirrorSeeing2">
            <a:extLst>
              <a:ext uri="{FF2B5EF4-FFF2-40B4-BE49-F238E27FC236}">
                <a16:creationId xmlns:a16="http://schemas.microsoft.com/office/drawing/2014/main" id="{10E98E5D-FCEF-1D4B-95FC-0013B5E5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2554288"/>
            <a:ext cx="4502150" cy="29495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11" descr="MirrorSeeing1">
            <a:extLst>
              <a:ext uri="{FF2B5EF4-FFF2-40B4-BE49-F238E27FC236}">
                <a16:creationId xmlns:a16="http://schemas.microsoft.com/office/drawing/2014/main" id="{E6133FCD-6730-AF4C-BE24-DFAA489C9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557463"/>
            <a:ext cx="4179887" cy="2955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0" name="Rectangle 2">
            <a:extLst>
              <a:ext uri="{FF2B5EF4-FFF2-40B4-BE49-F238E27FC236}">
                <a16:creationId xmlns:a16="http://schemas.microsoft.com/office/drawing/2014/main" id="{FEB7A274-58E6-9D4D-8488-35102926B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088" y="169863"/>
            <a:ext cx="7162800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Turbulence within dome: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mirror seeing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AD9A81C-9E64-9F43-851D-26CE0AD3B7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6863" y="1400175"/>
            <a:ext cx="4191000" cy="4876800"/>
          </a:xfrm>
        </p:spPr>
        <p:txBody>
          <a:bodyPr/>
          <a:lstStyle/>
          <a:p>
            <a:r>
              <a:rPr lang="en-US" altLang="en-US" sz="22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When a mirror is warmer than dome air, convective equilibrium is  reached. </a:t>
            </a:r>
          </a:p>
        </p:txBody>
      </p:sp>
      <p:sp>
        <p:nvSpPr>
          <p:cNvPr id="22533" name="Rectangle 4">
            <a:extLst>
              <a:ext uri="{FF2B5EF4-FFF2-40B4-BE49-F238E27FC236}">
                <a16:creationId xmlns:a16="http://schemas.microsoft.com/office/drawing/2014/main" id="{6871A506-92BE-0540-B678-C4C644CD7CA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501775"/>
            <a:ext cx="4191000" cy="4876800"/>
          </a:xfrm>
        </p:spPr>
        <p:txBody>
          <a:bodyPr/>
          <a:lstStyle/>
          <a:p>
            <a:r>
              <a:rPr lang="en-US" altLang="en-US" sz="22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Remedies: Cool mirror itself, or blow air over it. </a:t>
            </a:r>
          </a:p>
        </p:txBody>
      </p:sp>
      <p:sp>
        <p:nvSpPr>
          <p:cNvPr id="22534" name="Text Box 7">
            <a:extLst>
              <a:ext uri="{FF2B5EF4-FFF2-40B4-BE49-F238E27FC236}">
                <a16:creationId xmlns:a16="http://schemas.microsoft.com/office/drawing/2014/main" id="{A61D34BD-B5D6-6046-9714-0723F499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5618163"/>
            <a:ext cx="87836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2000">
                <a:latin typeface="Trebuchet MS" panose="020B0703020202090204" pitchFamily="34" charset="0"/>
              </a:rPr>
              <a:t>To control mirror temperature: dome air conditioning (day), blow air on back (night), send electric current through front Al surface-layer to equalize temperature between front and back of mirror</a:t>
            </a:r>
            <a:endParaRPr lang="en-US" altLang="en-US">
              <a:latin typeface="Trebuchet MS" panose="020B0703020202090204" pitchFamily="34" charset="0"/>
            </a:endParaRPr>
          </a:p>
        </p:txBody>
      </p:sp>
      <p:sp>
        <p:nvSpPr>
          <p:cNvPr id="22535" name="Text Box 8">
            <a:extLst>
              <a:ext uri="{FF2B5EF4-FFF2-40B4-BE49-F238E27FC236}">
                <a16:creationId xmlns:a16="http://schemas.microsoft.com/office/drawing/2014/main" id="{1B20CEFF-2310-BC4C-AA48-BC5976A47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2711450"/>
            <a:ext cx="1446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1">
                <a:solidFill>
                  <a:schemeClr val="bg2"/>
                </a:solidFill>
                <a:latin typeface="Arial" panose="020B0604020202020204" pitchFamily="34" charset="0"/>
              </a:rPr>
              <a:t>credit: M. Sarazin</a:t>
            </a:r>
          </a:p>
        </p:txBody>
      </p:sp>
      <p:sp>
        <p:nvSpPr>
          <p:cNvPr id="22536" name="Text Box 9">
            <a:extLst>
              <a:ext uri="{FF2B5EF4-FFF2-40B4-BE49-F238E27FC236}">
                <a16:creationId xmlns:a16="http://schemas.microsoft.com/office/drawing/2014/main" id="{8FBDB4BC-EE1B-2A46-B0DF-12B4B404E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2695575"/>
            <a:ext cx="14462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200" b="1">
                <a:solidFill>
                  <a:schemeClr val="bg2"/>
                </a:solidFill>
                <a:latin typeface="Arial" panose="020B0604020202020204" pitchFamily="34" charset="0"/>
              </a:rPr>
              <a:t>credit: M. Sarazin</a:t>
            </a:r>
          </a:p>
        </p:txBody>
      </p:sp>
      <p:sp>
        <p:nvSpPr>
          <p:cNvPr id="145418" name="Text Box 10">
            <a:extLst>
              <a:ext uri="{FF2B5EF4-FFF2-40B4-BE49-F238E27FC236}">
                <a16:creationId xmlns:a16="http://schemas.microsoft.com/office/drawing/2014/main" id="{614B0008-D53C-9743-A2E0-52BB4B5BB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3236913"/>
            <a:ext cx="13414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400" b="1">
                <a:solidFill>
                  <a:schemeClr val="bg2"/>
                </a:solidFill>
                <a:latin typeface="Arial" panose="020B0604020202020204" pitchFamily="34" charset="0"/>
              </a:rPr>
              <a:t>convective cells are bad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CE86D9-E291-0F48-B97B-0D249065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flushing by wind can frequently reduce “mirror seeing”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BB0566-2FAF-D945-80BF-37D224C1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1" y="1420428"/>
            <a:ext cx="8027581" cy="4568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02267D-A887-2E44-A6E9-17FB1FEE645E}"/>
              </a:ext>
            </a:extLst>
          </p:cNvPr>
          <p:cNvSpPr txBox="1"/>
          <p:nvPr/>
        </p:nvSpPr>
        <p:spPr>
          <a:xfrm>
            <a:off x="255181" y="6114207"/>
            <a:ext cx="541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rebuchet MS" panose="020B0703020202090204" pitchFamily="34" charset="0"/>
              </a:rPr>
              <a:t>Credit: Majewski, Univ. of Virginia</a:t>
            </a:r>
          </a:p>
        </p:txBody>
      </p:sp>
    </p:spTree>
    <p:extLst>
      <p:ext uri="{BB962C8B-B14F-4D97-AF65-F5344CB8AC3E}">
        <p14:creationId xmlns:p14="http://schemas.microsoft.com/office/powerpoint/2010/main" val="36142484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0D5F-4113-E44C-A3EC-FA3A714E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0"/>
            <a:ext cx="7162800" cy="1295400"/>
          </a:xfrm>
        </p:spPr>
        <p:txBody>
          <a:bodyPr/>
          <a:lstStyle/>
          <a:p>
            <a:r>
              <a:rPr lang="en-US" dirty="0"/>
              <a:t>Modern observatory domes have louvres to let wind flow through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E4D232-69DB-3A4E-9B3A-F2DFED49C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59" y="2382500"/>
            <a:ext cx="3401267" cy="2682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F48BB-4445-BC42-A344-903373E6A976}"/>
              </a:ext>
            </a:extLst>
          </p:cNvPr>
          <p:cNvSpPr txBox="1"/>
          <p:nvPr/>
        </p:nvSpPr>
        <p:spPr>
          <a:xfrm>
            <a:off x="1280932" y="5241850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</a:rPr>
              <a:t>Gemini dome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27B82-8726-CF4A-91C8-6655618F4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70" y="2382500"/>
            <a:ext cx="4021940" cy="26821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179207-FDC9-8047-A46A-9AC687511F96}"/>
              </a:ext>
            </a:extLst>
          </p:cNvPr>
          <p:cNvSpPr txBox="1"/>
          <p:nvPr/>
        </p:nvSpPr>
        <p:spPr>
          <a:xfrm>
            <a:off x="5303875" y="5231218"/>
            <a:ext cx="1412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rebuchet MS" panose="020B0703020202090204" pitchFamily="34" charset="0"/>
              </a:rPr>
              <a:t>VLT Domes</a:t>
            </a:r>
          </a:p>
        </p:txBody>
      </p:sp>
    </p:spTree>
    <p:extLst>
      <p:ext uri="{BB962C8B-B14F-4D97-AF65-F5344CB8AC3E}">
        <p14:creationId xmlns:p14="http://schemas.microsoft.com/office/powerpoint/2010/main" val="299405080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905FAE2E-520C-BA48-A434-F91A9525B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ヒラギノ角ゴ Pro W3" charset="0"/>
                <a:cs typeface="ヒラギノ角ゴ Pro W3" charset="0"/>
              </a:rPr>
              <a:t>Turbulence also arises from wind flowing over the telescope dome</a:t>
            </a:r>
            <a:endParaRPr lang="en-US" sz="2400" dirty="0"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45764" name="Picture 4">
            <a:extLst>
              <a:ext uri="{FF2B5EF4-FFF2-40B4-BE49-F238E27FC236}">
                <a16:creationId xmlns:a16="http://schemas.microsoft.com/office/drawing/2014/main" id="{7A9350A6-B162-5C48-974E-2878F43E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817938" cy="29987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ext Box 6">
            <a:extLst>
              <a:ext uri="{FF2B5EF4-FFF2-40B4-BE49-F238E27FC236}">
                <a16:creationId xmlns:a16="http://schemas.microsoft.com/office/drawing/2014/main" id="{0652EDD8-108E-F24F-8779-C83F58A00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3" y="5110262"/>
            <a:ext cx="7831138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dirty="0">
                <a:latin typeface="Trebuchet MS" panose="020B0703020202090204" pitchFamily="34" charset="0"/>
              </a:rPr>
              <a:t>“Wake Turbulence” – you may not want to point telescope in direction opposite to wind, on windy night</a:t>
            </a:r>
          </a:p>
          <a:p>
            <a:endParaRPr lang="en-US" altLang="en-US" dirty="0">
              <a:latin typeface="Trebuchet MS" panose="020B0703020202090204" pitchFamily="34" charset="0"/>
            </a:endParaRPr>
          </a:p>
          <a:p>
            <a:r>
              <a:rPr lang="en-US" altLang="en-US" sz="2000" dirty="0">
                <a:latin typeface="Trebuchet MS" panose="020B0703020202090204" pitchFamily="34" charset="0"/>
              </a:rPr>
              <a:t>Computational fluid dynamics simulation (D. de Young) </a:t>
            </a:r>
          </a:p>
        </p:txBody>
      </p:sp>
      <p:pic>
        <p:nvPicPr>
          <p:cNvPr id="245768" name="Picture 8" descr="FlowOverDome_TopView">
            <a:extLst>
              <a:ext uri="{FF2B5EF4-FFF2-40B4-BE49-F238E27FC236}">
                <a16:creationId xmlns:a16="http://schemas.microsoft.com/office/drawing/2014/main" id="{2F42AC3C-8FB6-E042-B005-28F5B670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1731963"/>
            <a:ext cx="3425825" cy="30749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91BC06AE-8A3F-E348-93FC-2C619D1D7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9088" y="0"/>
            <a:ext cx="7162800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Turbulent boundary layer has largest effect on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seeing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F0B5723D-5581-AF4B-99A3-05DD31B68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740" y="1430079"/>
            <a:ext cx="8534400" cy="5257800"/>
          </a:xfrm>
        </p:spPr>
        <p:txBody>
          <a:bodyPr/>
          <a:lstStyle/>
          <a:p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Wind speed must be zero at ground, must equal </a:t>
            </a:r>
            <a:r>
              <a:rPr lang="en-US" altLang="en-US" b="0" dirty="0" err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v</a:t>
            </a:r>
            <a:r>
              <a:rPr lang="en-US" altLang="en-US" b="0" baseline="-25000" dirty="0" err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wind</a:t>
            </a: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several hundred meters up (in the 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“</a:t>
            </a:r>
            <a:r>
              <a:rPr lang="en-US" altLang="ja-JP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free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”</a:t>
            </a:r>
            <a:r>
              <a:rPr lang="en-US" altLang="ja-JP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atmosphere)</a:t>
            </a:r>
          </a:p>
          <a:p>
            <a:pPr>
              <a:spcBef>
                <a:spcPts val="2613"/>
              </a:spcBef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Adjustment takes place at bottom of boundary layer</a:t>
            </a:r>
          </a:p>
          <a:p>
            <a:pPr lvl="1"/>
            <a:r>
              <a:rPr lang="en-US" altLang="en-US" sz="22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Where atmosphere feels strong influence of surface</a:t>
            </a:r>
          </a:p>
          <a:p>
            <a:pPr lvl="1"/>
            <a:r>
              <a:rPr lang="en-US" altLang="en-US" sz="22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Turbulent viscosity slows wind speed to zero</a:t>
            </a:r>
          </a:p>
          <a:p>
            <a:pPr>
              <a:spcBef>
                <a:spcPts val="4288"/>
              </a:spcBef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Quite different between day and night</a:t>
            </a:r>
          </a:p>
          <a:p>
            <a:pPr lvl="1">
              <a:spcBef>
                <a:spcPts val="996"/>
              </a:spcBef>
            </a:pPr>
            <a:r>
              <a:rPr lang="en-US" altLang="en-US" sz="2200" b="0" dirty="0">
                <a:latin typeface="Trebuchet MS" panose="020B0703020202090204" pitchFamily="34" charset="0"/>
                <a:ea typeface="ＭＳ Ｐゴシック" panose="020B0600070205080204" pitchFamily="34" charset="-128"/>
              </a:rPr>
              <a:t>Daytime: boundary layer is thick (up to a km), dominated by convective plumes rising from hot ground.  Quite turbulent.</a:t>
            </a:r>
          </a:p>
          <a:p>
            <a:pPr lvl="1">
              <a:spcBef>
                <a:spcPts val="996"/>
              </a:spcBef>
            </a:pPr>
            <a:r>
              <a:rPr lang="en-US" altLang="en-US" sz="2200" b="0" dirty="0">
                <a:latin typeface="Trebuchet MS" panose="020B0703020202090204" pitchFamily="34" charset="0"/>
                <a:ea typeface="ＭＳ Ｐゴシック" panose="020B0600070205080204" pitchFamily="34" charset="-128"/>
              </a:rPr>
              <a:t>Night-time: boundary layer collapses to a few hundred meters, is stably stratified.  See a few </a:t>
            </a:r>
            <a:r>
              <a:rPr lang="ja-JP" altLang="en-US" sz="22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2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gravity waves.</a:t>
            </a:r>
            <a:r>
              <a:rPr lang="ja-JP" altLang="en-US" sz="22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2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Perturbed if winds are high.</a:t>
            </a:r>
            <a:endParaRPr lang="en-US" altLang="en-US" sz="2200" b="0" dirty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FE65E5CC-4D9C-7142-8342-74762AE40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Convection takes place when temperature gradient is steep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C4CE9C6-E767-D14B-A204-5311E4259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" y="1346200"/>
            <a:ext cx="8534400" cy="3327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Daytime: ground is warmed by sun, air is cooler </a:t>
            </a:r>
          </a:p>
          <a:p>
            <a:pPr>
              <a:spcBef>
                <a:spcPts val="1200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If temp. gradient between ground and ~ 1 km is steeper than 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“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adiabatic gradient,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”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warm volume of air raised upwards will have cooler surroundings, will keep rising</a:t>
            </a:r>
          </a:p>
          <a:p>
            <a:pPr>
              <a:spcBef>
                <a:spcPts val="1200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These warm volumes of air carry thermal energy upwards</a:t>
            </a:r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28675" name="Text Box 6">
            <a:extLst>
              <a:ext uri="{FF2B5EF4-FFF2-40B4-BE49-F238E27FC236}">
                <a16:creationId xmlns:a16="http://schemas.microsoft.com/office/drawing/2014/main" id="{4180DF0D-9819-C24F-8FC7-2D97E8769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1613" y="4529138"/>
            <a:ext cx="3627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 sz="2000">
                <a:latin typeface="Trebuchet MS" panose="020B0703020202090204" pitchFamily="34" charset="0"/>
              </a:rPr>
              <a:t>UCAR large eddy simulation of convective boundary layer</a:t>
            </a:r>
          </a:p>
        </p:txBody>
      </p:sp>
      <p:pic>
        <p:nvPicPr>
          <p:cNvPr id="28676" name="Picture 6" descr="LargeEddySimulation_ConvectiveBL_les_lg.jpg">
            <a:extLst>
              <a:ext uri="{FF2B5EF4-FFF2-40B4-BE49-F238E27FC236}">
                <a16:creationId xmlns:a16="http://schemas.microsoft.com/office/drawing/2014/main" id="{CB304AF7-E29B-294C-AA7D-90B768A37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825875"/>
            <a:ext cx="4625975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EB3E1639-BCB3-A640-BCF6-CA7E75F74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>
                <a:ea typeface="ヒラギノ角ゴ Pro W3" charset="0"/>
                <a:cs typeface="ヒラギノ角ゴ Pro W3" charset="0"/>
              </a:rPr>
              <a:t>Boundary layer is much thinner at night:</a:t>
            </a:r>
            <a:br>
              <a:rPr lang="en-US" sz="2400">
                <a:ea typeface="ヒラギノ角ゴ Pro W3" charset="0"/>
                <a:cs typeface="ヒラギノ角ゴ Pro W3" charset="0"/>
              </a:rPr>
            </a:br>
            <a:r>
              <a:rPr lang="en-US" sz="2400">
                <a:ea typeface="ヒラギノ角ゴ Pro W3" charset="0"/>
                <a:cs typeface="ヒラギノ角ゴ Pro W3" charset="0"/>
              </a:rPr>
              <a:t>Day ~ 1 km, Night ~ few hundred meters 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22" name="Text Box 5">
            <a:extLst>
              <a:ext uri="{FF2B5EF4-FFF2-40B4-BE49-F238E27FC236}">
                <a16:creationId xmlns:a16="http://schemas.microsoft.com/office/drawing/2014/main" id="{10C5BC64-3FEE-C248-89A0-4D397EC34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0" y="5916878"/>
            <a:ext cx="3098800" cy="654050"/>
          </a:xfrm>
          <a:prstGeom prst="rect">
            <a:avLst/>
          </a:prstGeom>
          <a:solidFill>
            <a:srgbClr val="FFCC66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chemeClr val="bg2"/>
                </a:solidFill>
                <a:latin typeface="Trebuchet MS" panose="020B0703020202090204" pitchFamily="34" charset="0"/>
              </a:rPr>
              <a:t>Surface layer: where viscosity is largest effect</a:t>
            </a:r>
          </a:p>
        </p:txBody>
      </p:sp>
      <p:sp>
        <p:nvSpPr>
          <p:cNvPr id="30723" name="Text Box 6">
            <a:extLst>
              <a:ext uri="{FF2B5EF4-FFF2-40B4-BE49-F238E27FC236}">
                <a16:creationId xmlns:a16="http://schemas.microsoft.com/office/drawing/2014/main" id="{07C83044-69E9-3F46-A393-0D4541DE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5419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24" name="Text Box 7">
            <a:extLst>
              <a:ext uri="{FF2B5EF4-FFF2-40B4-BE49-F238E27FC236}">
                <a16:creationId xmlns:a16="http://schemas.microsoft.com/office/drawing/2014/main" id="{AD306D1B-5C9A-7642-ABED-C69E5100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3794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25" name="Text Box 8">
            <a:extLst>
              <a:ext uri="{FF2B5EF4-FFF2-40B4-BE49-F238E27FC236}">
                <a16:creationId xmlns:a16="http://schemas.microsoft.com/office/drawing/2014/main" id="{B734304F-1597-F64F-968F-16C5BB92B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363" y="54816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28" name="Text Box 5">
            <a:extLst>
              <a:ext uri="{FF2B5EF4-FFF2-40B4-BE49-F238E27FC236}">
                <a16:creationId xmlns:a16="http://schemas.microsoft.com/office/drawing/2014/main" id="{A2A0D5E3-D96A-F942-87DE-DF10D0CF8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6096266"/>
            <a:ext cx="3098800" cy="3683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800" b="1" dirty="0">
                <a:solidFill>
                  <a:schemeClr val="bg2"/>
                </a:solidFill>
                <a:latin typeface="Trebuchet MS" panose="020B0703020202090204" pitchFamily="34" charset="0"/>
              </a:rPr>
              <a:t>Daytime convection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B25C2-ECEC-134D-B5D9-27A42F109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75" y="1495955"/>
            <a:ext cx="7164388" cy="3985683"/>
          </a:xfrm>
          <a:prstGeom prst="rect">
            <a:avLst/>
          </a:prstGeom>
        </p:spPr>
      </p:pic>
      <p:cxnSp>
        <p:nvCxnSpPr>
          <p:cNvPr id="30729" name="Straight Arrow Connector 14">
            <a:extLst>
              <a:ext uri="{FF2B5EF4-FFF2-40B4-BE49-F238E27FC236}">
                <a16:creationId xmlns:a16="http://schemas.microsoft.com/office/drawing/2014/main" id="{B59CC3A4-9D12-B143-8EC0-B51997D70749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825403" y="4196028"/>
            <a:ext cx="170086" cy="188753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7" name="Straight Arrow Connector 10">
            <a:extLst>
              <a:ext uri="{FF2B5EF4-FFF2-40B4-BE49-F238E27FC236}">
                <a16:creationId xmlns:a16="http://schemas.microsoft.com/office/drawing/2014/main" id="{FAD1AD61-453A-D44F-AE5A-1720CF53C2B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334149" y="4952638"/>
            <a:ext cx="295994" cy="930903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BA9610E-BE7C-D746-A881-8F411156D711}"/>
              </a:ext>
            </a:extLst>
          </p:cNvPr>
          <p:cNvSpPr txBox="1"/>
          <p:nvPr/>
        </p:nvSpPr>
        <p:spPr>
          <a:xfrm rot="5400000">
            <a:off x="6718044" y="3200589"/>
            <a:ext cx="377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rebuchet MS" panose="020B0703020202090204" pitchFamily="34" charset="0"/>
              </a:rPr>
              <a:t>Couldn’t find source for this figure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7D69B0B1-CA0C-9F44-AF04-C3E4D6C4E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Implications: solar astronomers vs. night-time astronomers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AC5DC1B-D5A4-404C-84D8-6617818FD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Daytime: Solar astronomers have to work with thick and messy turbulent boundary layer</a:t>
            </a:r>
          </a:p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Night-time: Less total turbulence, but still the single largest contribution to </a:t>
            </a:r>
            <a:r>
              <a:rPr lang="ja-JP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“</a:t>
            </a:r>
            <a:r>
              <a:rPr lang="en-US" altLang="ja-JP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seeing</a:t>
            </a:r>
            <a:r>
              <a:rPr lang="ja-JP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”</a:t>
            </a:r>
            <a:endParaRPr lang="en-US" altLang="ja-JP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Neutral times: near dawn and dusk</a:t>
            </a:r>
          </a:p>
          <a:p>
            <a:pPr lvl="1"/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Smallest temperature difference between ground and air, so wind shear causes smaller temperature fluctuations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E42F85AB-280C-9641-B1D3-AC3F35065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Concept Question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4F298EE1-658A-944D-8253-CD42891F8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152900" cy="4864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Think of as many reasons as you can why high mountain tops have the best 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“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seeing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”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(lowest turbulence).  Prioritize your hypotheses from most likely to least likely.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Use analogous reasoning to explain why the high Atacama Desert in Chile also has excellent 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“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seeing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”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2000">
              <a:ea typeface="ヒラギノ角ゴ Pro W3" panose="020B0300000000000000" pitchFamily="34" charset="-128"/>
            </a:endParaRP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6E0C1ED5-679F-9C48-8101-A1638C2E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608138"/>
            <a:ext cx="3751263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5">
            <a:extLst>
              <a:ext uri="{FF2B5EF4-FFF2-40B4-BE49-F238E27FC236}">
                <a16:creationId xmlns:a16="http://schemas.microsoft.com/office/drawing/2014/main" id="{662920A0-D38E-D141-BA23-4BDA91D67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1666875"/>
            <a:ext cx="224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chemeClr val="bg2"/>
                </a:solidFill>
                <a:latin typeface="Helvetica" pitchFamily="2" charset="0"/>
              </a:rPr>
              <a:t>Mauna Kea, Hawaii</a:t>
            </a:r>
            <a:endParaRPr lang="en-US" altLang="en-US"/>
          </a:p>
        </p:txBody>
      </p:sp>
      <p:pic>
        <p:nvPicPr>
          <p:cNvPr id="34821" name="Picture 6">
            <a:extLst>
              <a:ext uri="{FF2B5EF4-FFF2-40B4-BE49-F238E27FC236}">
                <a16:creationId xmlns:a16="http://schemas.microsoft.com/office/drawing/2014/main" id="{7389D2E6-BFC1-3147-A0EF-63C462E97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4416425"/>
            <a:ext cx="3883025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>
            <a:extLst>
              <a:ext uri="{FF2B5EF4-FFF2-40B4-BE49-F238E27FC236}">
                <a16:creationId xmlns:a16="http://schemas.microsoft.com/office/drawing/2014/main" id="{07834E3B-2F4A-F54C-950D-A18DD525D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25" y="5972175"/>
            <a:ext cx="2598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1800" b="1">
                <a:solidFill>
                  <a:schemeClr val="bg2"/>
                </a:solidFill>
                <a:latin typeface="Helvetica" pitchFamily="2" charset="0"/>
              </a:rPr>
              <a:t>Atacama Desert, Chile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1EBD-6D89-8C41-98A6-6093FE71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Observing through Earth</a:t>
            </a:r>
            <a:r>
              <a:rPr lang="ja-JP" altLang="en-US">
                <a:ea typeface="ヒラギノ角ゴ Pro W3" panose="020B0300000000000000" pitchFamily="34" charset="-128"/>
              </a:rPr>
              <a:t>’</a:t>
            </a:r>
            <a:r>
              <a:rPr lang="en-US" altLang="ja-JP">
                <a:ea typeface="ヒラギノ角ゴ Pro W3" panose="020B0300000000000000" pitchFamily="34" charset="-128"/>
              </a:rPr>
              <a:t>s Atmosphere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CA352-C95A-A64D-87D9-1C07EC43E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62088"/>
            <a:ext cx="8534400" cy="5395912"/>
          </a:xfrm>
        </p:spPr>
        <p:txBody>
          <a:bodyPr/>
          <a:lstStyle/>
          <a:p>
            <a:pPr>
              <a:spcBef>
                <a:spcPts val="3213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"If the Theory of making Telescopes could at length be fully brought into Practice, yet there would be certain Bounds beyond which telescopes could not perform …</a:t>
            </a:r>
          </a:p>
          <a:p>
            <a:pPr>
              <a:spcBef>
                <a:spcPts val="3213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For the Air through which we look upon the Stars, is in perpetual Tremor ... </a:t>
            </a:r>
          </a:p>
          <a:p>
            <a:pPr>
              <a:spcBef>
                <a:spcPts val="3213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The only Remedy is a most serene and quiet Air, such as may perhaps be found on the tops of the highest Mountains above the grosser Clouds." </a:t>
            </a:r>
          </a:p>
          <a:p>
            <a:pPr>
              <a:spcBef>
                <a:spcPts val="3688"/>
              </a:spcBef>
              <a:buFontTx/>
              <a:buNone/>
            </a:pPr>
            <a:r>
              <a:rPr lang="en-US" altLang="en-US" sz="3200" b="0" i="1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703020202090204" pitchFamily="34" charset="0"/>
                <a:ea typeface="ヒラギノ角ゴ Pro W3" panose="020B0300000000000000" pitchFamily="34" charset="-128"/>
              </a:rPr>
              <a:t>Isaac Newton</a:t>
            </a:r>
            <a:endParaRPr lang="en-US" altLang="en-US" sz="3200" b="0">
              <a:solidFill>
                <a:srgbClr val="FFCD7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444B70-C92F-2E46-9585-C8471F291632}"/>
              </a:ext>
            </a:extLst>
          </p:cNvPr>
          <p:cNvSpPr txBox="1"/>
          <p:nvPr/>
        </p:nvSpPr>
        <p:spPr>
          <a:xfrm>
            <a:off x="7047725" y="4140532"/>
            <a:ext cx="1979612" cy="1200150"/>
          </a:xfrm>
          <a:prstGeom prst="rect">
            <a:avLst/>
          </a:prstGeom>
          <a:solidFill>
            <a:srgbClr val="F2FFA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3399"/>
                </a:solidFill>
                <a:latin typeface="+mn-lt"/>
                <a:ea typeface="ヒラギノ角ゴ Pro W3" charset="-128"/>
                <a:cs typeface="ヒラギノ角ゴ Pro W3" charset="-128"/>
              </a:rPr>
              <a:t>Strong wind</a:t>
            </a:r>
            <a:br>
              <a:rPr lang="en-US" b="1" dirty="0">
                <a:solidFill>
                  <a:srgbClr val="003399"/>
                </a:solidFill>
                <a:latin typeface="+mn-lt"/>
                <a:ea typeface="ヒラギノ角ゴ Pro W3" charset="-128"/>
                <a:cs typeface="ヒラギノ角ゴ Pro W3" charset="-128"/>
              </a:rPr>
            </a:br>
            <a:r>
              <a:rPr lang="en-US" b="1" dirty="0">
                <a:solidFill>
                  <a:srgbClr val="003399"/>
                </a:solidFill>
                <a:latin typeface="+mn-lt"/>
                <a:ea typeface="ヒラギノ角ゴ Pro W3" charset="-128"/>
                <a:cs typeface="ヒラギノ角ゴ Pro W3" charset="-128"/>
              </a:rPr>
              <a:t>  shear at </a:t>
            </a:r>
            <a:r>
              <a:rPr lang="en-US" b="1" dirty="0" err="1">
                <a:solidFill>
                  <a:srgbClr val="003399"/>
                </a:solidFill>
                <a:latin typeface="+mn-lt"/>
                <a:ea typeface="ヒラギノ角ゴ Pro W3" charset="-128"/>
                <a:cs typeface="ヒラギノ角ゴ Pro W3" charset="-128"/>
              </a:rPr>
              <a:t>tropopause</a:t>
            </a:r>
            <a:endParaRPr lang="en-US" b="1" dirty="0">
              <a:solidFill>
                <a:srgbClr val="003399"/>
              </a:solidFill>
              <a:latin typeface="+mn-lt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DC29ED05-6350-464E-822D-79C9CA1AE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Turbulence in the </a:t>
            </a:r>
            <a:r>
              <a:rPr lang="ja-JP" altLang="en-US"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ea typeface="ヒラギノ角ゴ Pro W3" panose="020B0300000000000000" pitchFamily="34" charset="-128"/>
              </a:rPr>
              <a:t>free atmosphere</a:t>
            </a:r>
            <a:r>
              <a:rPr lang="ja-JP" altLang="en-US"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ea typeface="ヒラギノ角ゴ Pro W3" panose="020B0300000000000000" pitchFamily="34" charset="-128"/>
              </a:rPr>
              <a:t> above the boundary layer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  <p:grpSp>
        <p:nvGrpSpPr>
          <p:cNvPr id="36868" name="Group 6">
            <a:extLst>
              <a:ext uri="{FF2B5EF4-FFF2-40B4-BE49-F238E27FC236}">
                <a16:creationId xmlns:a16="http://schemas.microsoft.com/office/drawing/2014/main" id="{19B7D42E-04C0-6341-A8E5-D2E14B76A825}"/>
              </a:ext>
            </a:extLst>
          </p:cNvPr>
          <p:cNvGrpSpPr>
            <a:grpSpLocks/>
          </p:cNvGrpSpPr>
          <p:nvPr/>
        </p:nvGrpSpPr>
        <p:grpSpPr bwMode="auto">
          <a:xfrm>
            <a:off x="604062" y="1749757"/>
            <a:ext cx="6313488" cy="3984625"/>
            <a:chOff x="414" y="841"/>
            <a:chExt cx="3977" cy="2510"/>
          </a:xfrm>
        </p:grpSpPr>
        <p:pic>
          <p:nvPicPr>
            <p:cNvPr id="36870" name="Picture 4">
              <a:extLst>
                <a:ext uri="{FF2B5EF4-FFF2-40B4-BE49-F238E27FC236}">
                  <a16:creationId xmlns:a16="http://schemas.microsoft.com/office/drawing/2014/main" id="{F1642731-54CE-F64D-B601-283F837BC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841"/>
              <a:ext cx="3977" cy="2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6871" name="Rectangle 5">
              <a:extLst>
                <a:ext uri="{FF2B5EF4-FFF2-40B4-BE49-F238E27FC236}">
                  <a16:creationId xmlns:a16="http://schemas.microsoft.com/office/drawing/2014/main" id="{37A609D4-2BA5-1447-B5F1-3F8F27C89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5" y="1983"/>
              <a:ext cx="640" cy="72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36869" name="Straight Arrow Connector 8">
            <a:extLst>
              <a:ext uri="{FF2B5EF4-FFF2-40B4-BE49-F238E27FC236}">
                <a16:creationId xmlns:a16="http://schemas.microsoft.com/office/drawing/2014/main" id="{44D5C0BC-13DB-0B42-B390-A494B71A75A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757087" y="4669169"/>
            <a:ext cx="1417638" cy="127000"/>
          </a:xfrm>
          <a:prstGeom prst="straightConnector1">
            <a:avLst/>
          </a:prstGeom>
          <a:noFill/>
          <a:ln w="5715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4A0498CF-F9CD-4F4C-9711-A42FAE9503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Wind shear mixes layers with different temperatures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A73FB2A5-D3D4-ED4C-8630-BD49D497D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" y="1379538"/>
            <a:ext cx="8534400" cy="5478462"/>
          </a:xfrm>
        </p:spPr>
        <p:txBody>
          <a:bodyPr/>
          <a:lstStyle/>
          <a:p>
            <a:r>
              <a:rPr lang="en-US" altLang="en-US" sz="28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Wind shear </a:t>
            </a:r>
            <a:r>
              <a:rPr lang="en-US" altLang="en-US" sz="2800" b="0" dirty="0">
                <a:latin typeface="Trebuchet MS" panose="020B0703020202090204" pitchFamily="34" charset="0"/>
                <a:ea typeface="ヒラギノ角ゴ Pro W3" panose="020B0300000000000000" pitchFamily="34" charset="-128"/>
                <a:sym typeface="Wingdings" pitchFamily="2" charset="2"/>
              </a:rPr>
              <a:t></a:t>
            </a:r>
            <a:r>
              <a:rPr lang="en-US" altLang="en-US" sz="28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Kelvin Helmholtz instability</a:t>
            </a:r>
          </a:p>
          <a:p>
            <a:endParaRPr lang="en-US" altLang="en-US" sz="2800" b="0" dirty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endParaRPr lang="en-US" altLang="en-US" sz="2800" b="0" dirty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endParaRPr lang="en-US" altLang="en-US" sz="2800" b="0" dirty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endParaRPr lang="en-US" altLang="en-US" sz="2800" b="0" dirty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b="0" dirty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pPr>
              <a:spcBef>
                <a:spcPct val="0"/>
              </a:spcBef>
            </a:pPr>
            <a:r>
              <a:rPr lang="en-US" altLang="en-US" sz="28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If two regions have different temperatures, temperature fluctuations </a:t>
            </a:r>
            <a:r>
              <a:rPr lang="en-US" altLang="en-US" sz="2800" b="0" dirty="0" err="1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δT</a:t>
            </a:r>
            <a:r>
              <a:rPr lang="en-US" altLang="en-US" sz="2800" b="0" dirty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 will result</a:t>
            </a:r>
          </a:p>
          <a:p>
            <a:pPr>
              <a:spcBef>
                <a:spcPct val="0"/>
              </a:spcBef>
            </a:pPr>
            <a:r>
              <a:rPr lang="en-US" altLang="en-US" sz="2800" b="0" dirty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T fluctuations ⟹ index of refraction fluctuations</a:t>
            </a:r>
            <a:endParaRPr lang="en-US" altLang="en-US" sz="2800" b="0" dirty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38915" name="Text Box 7">
            <a:extLst>
              <a:ext uri="{FF2B5EF4-FFF2-40B4-BE49-F238E27FC236}">
                <a16:creationId xmlns:a16="http://schemas.microsoft.com/office/drawing/2014/main" id="{8231AE5D-0E80-B948-9085-0306E2F0A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1825" y="2319338"/>
            <a:ext cx="17843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>
                <a:latin typeface="Trebuchet MS" panose="020B0703020202090204" pitchFamily="34" charset="0"/>
              </a:rPr>
              <a:t>Computer simulation by Ceniceros and Roma, UCSB</a:t>
            </a:r>
          </a:p>
        </p:txBody>
      </p:sp>
      <p:sp>
        <p:nvSpPr>
          <p:cNvPr id="38916" name="Line 5">
            <a:extLst>
              <a:ext uri="{FF2B5EF4-FFF2-40B4-BE49-F238E27FC236}">
                <a16:creationId xmlns:a16="http://schemas.microsoft.com/office/drawing/2014/main" id="{A1177FDA-D103-F241-9907-AC8B1992AD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6550" y="4344988"/>
            <a:ext cx="86518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8917" name="Line 6">
            <a:extLst>
              <a:ext uri="{FF2B5EF4-FFF2-40B4-BE49-F238E27FC236}">
                <a16:creationId xmlns:a16="http://schemas.microsoft.com/office/drawing/2014/main" id="{C0017A52-28F0-444A-B1DC-D89251A2A6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8450" y="2873375"/>
            <a:ext cx="9318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" name="K-H.movie.mpg">
            <a:hlinkClick r:id="" action="ppaction://media"/>
            <a:extLst>
              <a:ext uri="{FF2B5EF4-FFF2-40B4-BE49-F238E27FC236}">
                <a16:creationId xmlns:a16="http://schemas.microsoft.com/office/drawing/2014/main" id="{4C2D6F64-1E50-A54A-B868-B2DC20E07D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5749" y="2026684"/>
            <a:ext cx="3649293" cy="29194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329649A5-7F2F-AD4D-A313-55E1FDE4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Sometimes clouds show great Kelvin-Helmholtz vortex patterns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41D4862C-3C4B-2C4A-B2C8-040054DD0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ヒラギノ角ゴ Pro W3" panose="020B0300000000000000" pitchFamily="34" charset="-128"/>
            </a:endParaRPr>
          </a:p>
        </p:txBody>
      </p:sp>
      <p:pic>
        <p:nvPicPr>
          <p:cNvPr id="57348" name="Picture 5" descr="BillowClouds2">
            <a:extLst>
              <a:ext uri="{FF2B5EF4-FFF2-40B4-BE49-F238E27FC236}">
                <a16:creationId xmlns:a16="http://schemas.microsoft.com/office/drawing/2014/main" id="{CD4C9D45-F0BC-D349-9BD0-054B60D0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679825"/>
            <a:ext cx="4416425" cy="2892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49" name="Picture 6" descr="KelvinHelmtz_jerusalem">
            <a:extLst>
              <a:ext uri="{FF2B5EF4-FFF2-40B4-BE49-F238E27FC236}">
                <a16:creationId xmlns:a16="http://schemas.microsoft.com/office/drawing/2014/main" id="{1676441D-D32C-DE45-9313-4918E6ED2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493838"/>
            <a:ext cx="5348287" cy="20081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elvinHelmholtz_bswav.jpg">
            <a:extLst>
              <a:ext uri="{FF2B5EF4-FFF2-40B4-BE49-F238E27FC236}">
                <a16:creationId xmlns:a16="http://schemas.microsoft.com/office/drawing/2014/main" id="{4326343F-7BA2-0B4D-9BA8-B39266F51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2981325"/>
            <a:ext cx="4198938" cy="2411413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Box 6">
            <a:extLst>
              <a:ext uri="{FF2B5EF4-FFF2-40B4-BE49-F238E27FC236}">
                <a16:creationId xmlns:a16="http://schemas.microsoft.com/office/drawing/2014/main" id="{CBBBE11D-742A-504D-AFE6-CBC425F22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613" y="5799138"/>
            <a:ext cx="3716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>
                <a:latin typeface="Trebuchet MS" panose="020B0703020202090204" pitchFamily="34" charset="0"/>
              </a:rPr>
              <a:t>A clear sign of wind shear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F42D9A3F-208D-D54E-8AC8-AA36C79DC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Leonardo da Vinci</a:t>
            </a:r>
            <a:r>
              <a:rPr lang="ja-JP" altLang="en-US">
                <a:ea typeface="ヒラギノ角ゴ Pro W3" panose="020B0300000000000000" pitchFamily="34" charset="-128"/>
              </a:rPr>
              <a:t>’</a:t>
            </a:r>
            <a:r>
              <a:rPr lang="en-US" altLang="ja-JP">
                <a:ea typeface="ヒラギノ角ゴ Pro W3" panose="020B0300000000000000" pitchFamily="34" charset="-128"/>
              </a:rPr>
              <a:t>s view of turbulence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49007944-BF97-FA4C-A9A8-F034DACDB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ea typeface="ヒラギノ角ゴ Pro W3" panose="020B0300000000000000" pitchFamily="34" charset="-128"/>
            </a:endParaRPr>
          </a:p>
        </p:txBody>
      </p:sp>
      <p:pic>
        <p:nvPicPr>
          <p:cNvPr id="43011" name="Picture 5" descr="DaVinci">
            <a:extLst>
              <a:ext uri="{FF2B5EF4-FFF2-40B4-BE49-F238E27FC236}">
                <a16:creationId xmlns:a16="http://schemas.microsoft.com/office/drawing/2014/main" id="{9555F02F-598D-AF42-826A-9A303FD9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7950"/>
            <a:ext cx="8796338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EE1CB423-9C53-AD49-A136-F12F1DC6C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Kolmogorov turbulence in a nutshell</a:t>
            </a: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C140EE87-62BA-9B45-807C-C9BA2BDE96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4088" y="1803400"/>
            <a:ext cx="6527800" cy="2784475"/>
          </a:xfrm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2800" b="0" i="1">
                <a:latin typeface="Trebuchet MS" charset="0"/>
                <a:ea typeface="ヒラギノ角ゴ Pro W3" charset="0"/>
                <a:cs typeface="Trebuchet MS" charset="0"/>
              </a:rPr>
              <a:t>Big whorls have little whorls,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2800" b="0" i="1">
                <a:latin typeface="Trebuchet MS" charset="0"/>
                <a:ea typeface="ヒラギノ角ゴ Pro W3" charset="0"/>
                <a:cs typeface="Trebuchet MS" charset="0"/>
              </a:rPr>
              <a:t>Which feed on their velocity; 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2800" b="0" i="1">
                <a:latin typeface="Trebuchet MS" charset="0"/>
                <a:ea typeface="ヒラギノ角ゴ Pro W3" charset="0"/>
                <a:cs typeface="Trebuchet MS" charset="0"/>
              </a:rPr>
              <a:t>Little whorls have smaller whorls,</a:t>
            </a: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n-US" sz="2800" b="0" i="1">
                <a:latin typeface="Trebuchet MS" charset="0"/>
                <a:ea typeface="ヒラギノ角ゴ Pro W3" charset="0"/>
                <a:cs typeface="Trebuchet MS" charset="0"/>
              </a:rPr>
              <a:t>And so on unto viscosity. </a:t>
            </a:r>
            <a:endParaRPr lang="en-US" b="0" i="1">
              <a:latin typeface="Trebuchet MS" charset="0"/>
              <a:ea typeface="ヒラギノ角ゴ Pro W3" charset="0"/>
              <a:cs typeface="Trebuchet MS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endParaRPr lang="en-US" i="1">
              <a:ea typeface="ヒラギノ角ゴ Pro W3" charset="0"/>
              <a:cs typeface="ヒラギノ角ゴ Pro W3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2000" i="1">
              <a:ea typeface="ヒラギノ角ゴ Pro W3" charset="0"/>
              <a:cs typeface="ヒラギノ角ゴ Pro W3" charset="0"/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endParaRPr lang="en-US" sz="2000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5059" name="Text Box 4">
            <a:extLst>
              <a:ext uri="{FF2B5EF4-FFF2-40B4-BE49-F238E27FC236}">
                <a16:creationId xmlns:a16="http://schemas.microsoft.com/office/drawing/2014/main" id="{A717ED90-48AA-0A49-A418-8CFAF71F5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988" y="5294313"/>
            <a:ext cx="407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>
                <a:latin typeface="Trebuchet MS" panose="020B0703020202090204" pitchFamily="34" charset="0"/>
              </a:rPr>
              <a:t>L. F. Richardson (1881-1953)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B048434C-A9A1-3942-8EF6-C01612C5C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Kolmogorov turbulence, cartoon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5E809E49-2799-7D47-B37D-0DBB646BE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1788" y="6030913"/>
            <a:ext cx="8507412" cy="4460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>
              <a:ea typeface="ヒラギノ角ゴ Pro W3" panose="020B0300000000000000" pitchFamily="34" charset="-128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BF479FF-3794-F54F-868C-A83A99E26AB8}"/>
              </a:ext>
            </a:extLst>
          </p:cNvPr>
          <p:cNvGrpSpPr>
            <a:grpSpLocks/>
          </p:cNvGrpSpPr>
          <p:nvPr/>
        </p:nvGrpSpPr>
        <p:grpSpPr bwMode="auto">
          <a:xfrm>
            <a:off x="1301750" y="1446213"/>
            <a:ext cx="2586038" cy="2014537"/>
            <a:chOff x="820" y="911"/>
            <a:chExt cx="1629" cy="1269"/>
          </a:xfrm>
        </p:grpSpPr>
        <p:sp>
          <p:nvSpPr>
            <p:cNvPr id="47154" name="Freeform 5">
              <a:extLst>
                <a:ext uri="{FF2B5EF4-FFF2-40B4-BE49-F238E27FC236}">
                  <a16:creationId xmlns:a16="http://schemas.microsoft.com/office/drawing/2014/main" id="{5EBDAC83-3030-5144-8417-87E5D5EAB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1356"/>
              <a:ext cx="1592" cy="824"/>
            </a:xfrm>
            <a:custGeom>
              <a:avLst/>
              <a:gdLst>
                <a:gd name="T0" fmla="*/ 1014 w 1209"/>
                <a:gd name="T1" fmla="*/ 74 h 841"/>
                <a:gd name="T2" fmla="*/ 246 w 1209"/>
                <a:gd name="T3" fmla="*/ 249 h 841"/>
                <a:gd name="T4" fmla="*/ 93 w 1209"/>
                <a:gd name="T5" fmla="*/ 507 h 841"/>
                <a:gd name="T6" fmla="*/ 323 w 1209"/>
                <a:gd name="T7" fmla="*/ 735 h 841"/>
                <a:gd name="T8" fmla="*/ 2011 w 1209"/>
                <a:gd name="T9" fmla="*/ 751 h 841"/>
                <a:gd name="T10" fmla="*/ 3242 w 1209"/>
                <a:gd name="T11" fmla="*/ 663 h 841"/>
                <a:gd name="T12" fmla="*/ 2983 w 1209"/>
                <a:gd name="T13" fmla="*/ 451 h 841"/>
                <a:gd name="T14" fmla="*/ 3367 w 1209"/>
                <a:gd name="T15" fmla="*/ 263 h 841"/>
                <a:gd name="T16" fmla="*/ 3547 w 1209"/>
                <a:gd name="T17" fmla="*/ 44 h 841"/>
                <a:gd name="T18" fmla="*/ 2830 w 1209"/>
                <a:gd name="T19" fmla="*/ 5 h 841"/>
                <a:gd name="T20" fmla="*/ 1983 w 1209"/>
                <a:gd name="T21" fmla="*/ 22 h 841"/>
                <a:gd name="T22" fmla="*/ 1014 w 1209"/>
                <a:gd name="T23" fmla="*/ 74 h 8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9"/>
                <a:gd name="T37" fmla="*/ 0 h 841"/>
                <a:gd name="T38" fmla="*/ 1209 w 1209"/>
                <a:gd name="T39" fmla="*/ 841 h 8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9" h="841">
                  <a:moveTo>
                    <a:pt x="337" y="82"/>
                  </a:moveTo>
                  <a:cubicBezTo>
                    <a:pt x="240" y="123"/>
                    <a:pt x="133" y="191"/>
                    <a:pt x="82" y="269"/>
                  </a:cubicBezTo>
                  <a:cubicBezTo>
                    <a:pt x="31" y="347"/>
                    <a:pt x="26" y="462"/>
                    <a:pt x="31" y="550"/>
                  </a:cubicBezTo>
                  <a:cubicBezTo>
                    <a:pt x="35" y="638"/>
                    <a:pt x="0" y="753"/>
                    <a:pt x="107" y="797"/>
                  </a:cubicBezTo>
                  <a:cubicBezTo>
                    <a:pt x="213" y="841"/>
                    <a:pt x="507" y="826"/>
                    <a:pt x="669" y="814"/>
                  </a:cubicBezTo>
                  <a:cubicBezTo>
                    <a:pt x="830" y="801"/>
                    <a:pt x="1024" y="773"/>
                    <a:pt x="1078" y="720"/>
                  </a:cubicBezTo>
                  <a:cubicBezTo>
                    <a:pt x="1131" y="666"/>
                    <a:pt x="985" y="562"/>
                    <a:pt x="992" y="490"/>
                  </a:cubicBezTo>
                  <a:cubicBezTo>
                    <a:pt x="999" y="417"/>
                    <a:pt x="1088" y="359"/>
                    <a:pt x="1120" y="286"/>
                  </a:cubicBezTo>
                  <a:cubicBezTo>
                    <a:pt x="1151" y="212"/>
                    <a:pt x="1209" y="94"/>
                    <a:pt x="1180" y="48"/>
                  </a:cubicBezTo>
                  <a:cubicBezTo>
                    <a:pt x="1150" y="1"/>
                    <a:pt x="1027" y="9"/>
                    <a:pt x="941" y="5"/>
                  </a:cubicBezTo>
                  <a:cubicBezTo>
                    <a:pt x="854" y="0"/>
                    <a:pt x="761" y="6"/>
                    <a:pt x="660" y="22"/>
                  </a:cubicBezTo>
                  <a:cubicBezTo>
                    <a:pt x="558" y="37"/>
                    <a:pt x="433" y="40"/>
                    <a:pt x="337" y="82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155" name="Line 6">
              <a:extLst>
                <a:ext uri="{FF2B5EF4-FFF2-40B4-BE49-F238E27FC236}">
                  <a16:creationId xmlns:a16="http://schemas.microsoft.com/office/drawing/2014/main" id="{64635DA0-AB27-F046-A283-EA7A6C7E33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" y="1242"/>
              <a:ext cx="1251" cy="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156" name="Text Box 7">
              <a:extLst>
                <a:ext uri="{FF2B5EF4-FFF2-40B4-BE49-F238E27FC236}">
                  <a16:creationId xmlns:a16="http://schemas.microsoft.com/office/drawing/2014/main" id="{8283470A-2C31-4B4C-8066-68512C899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6" y="911"/>
              <a:ext cx="13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 b="1">
                  <a:solidFill>
                    <a:srgbClr val="66CCFF"/>
                  </a:solidFill>
                  <a:latin typeface="Arial" panose="020B0604020202020204" pitchFamily="34" charset="0"/>
                </a:rPr>
                <a:t>Outer scale</a:t>
              </a:r>
              <a:r>
                <a:rPr lang="en-US" altLang="en-US">
                  <a:solidFill>
                    <a:srgbClr val="66CCFF"/>
                  </a:solidFill>
                  <a:latin typeface="Textile" pitchFamily="1" charset="0"/>
                </a:rPr>
                <a:t> L</a:t>
              </a:r>
              <a:r>
                <a:rPr lang="en-US" altLang="en-US" b="1" baseline="-25000">
                  <a:solidFill>
                    <a:srgbClr val="66CCFF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solidFill>
                  <a:srgbClr val="66CCFF"/>
                </a:solidFill>
              </a:endParaRPr>
            </a:p>
          </p:txBody>
        </p:sp>
      </p:grpSp>
      <p:sp>
        <p:nvSpPr>
          <p:cNvPr id="47108" name="Freeform 8">
            <a:extLst>
              <a:ext uri="{FF2B5EF4-FFF2-40B4-BE49-F238E27FC236}">
                <a16:creationId xmlns:a16="http://schemas.microsoft.com/office/drawing/2014/main" id="{17807AE6-12A4-9749-B22C-62731E26D361}"/>
              </a:ext>
            </a:extLst>
          </p:cNvPr>
          <p:cNvSpPr>
            <a:spLocks/>
          </p:cNvSpPr>
          <p:nvPr/>
        </p:nvSpPr>
        <p:spPr bwMode="auto">
          <a:xfrm>
            <a:off x="473075" y="5032375"/>
            <a:ext cx="7781925" cy="560388"/>
          </a:xfrm>
          <a:custGeom>
            <a:avLst/>
            <a:gdLst>
              <a:gd name="T0" fmla="*/ 0 w 4902"/>
              <a:gd name="T1" fmla="*/ 2147483647 h 353"/>
              <a:gd name="T2" fmla="*/ 2147483647 w 4902"/>
              <a:gd name="T3" fmla="*/ 2147483647 h 353"/>
              <a:gd name="T4" fmla="*/ 2147483647 w 4902"/>
              <a:gd name="T5" fmla="*/ 2147483647 h 353"/>
              <a:gd name="T6" fmla="*/ 2147483647 w 4902"/>
              <a:gd name="T7" fmla="*/ 2147483647 h 353"/>
              <a:gd name="T8" fmla="*/ 2147483647 w 4902"/>
              <a:gd name="T9" fmla="*/ 2147483647 h 353"/>
              <a:gd name="T10" fmla="*/ 2147483647 w 4902"/>
              <a:gd name="T11" fmla="*/ 2147483647 h 353"/>
              <a:gd name="T12" fmla="*/ 2147483647 w 4902"/>
              <a:gd name="T13" fmla="*/ 2147483647 h 353"/>
              <a:gd name="T14" fmla="*/ 2147483647 w 4902"/>
              <a:gd name="T15" fmla="*/ 2147483647 h 353"/>
              <a:gd name="T16" fmla="*/ 2147483647 w 4902"/>
              <a:gd name="T17" fmla="*/ 2147483647 h 353"/>
              <a:gd name="T18" fmla="*/ 2147483647 w 4902"/>
              <a:gd name="T19" fmla="*/ 2147483647 h 353"/>
              <a:gd name="T20" fmla="*/ 2147483647 w 4902"/>
              <a:gd name="T21" fmla="*/ 2147483647 h 353"/>
              <a:gd name="T22" fmla="*/ 2147483647 w 4902"/>
              <a:gd name="T23" fmla="*/ 2147483647 h 353"/>
              <a:gd name="T24" fmla="*/ 2147483647 w 4902"/>
              <a:gd name="T25" fmla="*/ 2147483647 h 353"/>
              <a:gd name="T26" fmla="*/ 2147483647 w 4902"/>
              <a:gd name="T27" fmla="*/ 2147483647 h 353"/>
              <a:gd name="T28" fmla="*/ 2147483647 w 4902"/>
              <a:gd name="T29" fmla="*/ 2147483647 h 35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02"/>
              <a:gd name="T46" fmla="*/ 0 h 353"/>
              <a:gd name="T47" fmla="*/ 4902 w 4902"/>
              <a:gd name="T48" fmla="*/ 353 h 35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02" h="353">
                <a:moveTo>
                  <a:pt x="0" y="353"/>
                </a:moveTo>
                <a:cubicBezTo>
                  <a:pt x="181" y="307"/>
                  <a:pt x="363" y="262"/>
                  <a:pt x="511" y="209"/>
                </a:cubicBezTo>
                <a:cubicBezTo>
                  <a:pt x="658" y="155"/>
                  <a:pt x="753" y="59"/>
                  <a:pt x="885" y="30"/>
                </a:cubicBezTo>
                <a:cubicBezTo>
                  <a:pt x="1016" y="0"/>
                  <a:pt x="1222" y="3"/>
                  <a:pt x="1302" y="30"/>
                </a:cubicBezTo>
                <a:cubicBezTo>
                  <a:pt x="1381" y="56"/>
                  <a:pt x="1306" y="149"/>
                  <a:pt x="1362" y="192"/>
                </a:cubicBezTo>
                <a:cubicBezTo>
                  <a:pt x="1417" y="234"/>
                  <a:pt x="1482" y="265"/>
                  <a:pt x="1634" y="285"/>
                </a:cubicBezTo>
                <a:cubicBezTo>
                  <a:pt x="1785" y="304"/>
                  <a:pt x="2147" y="325"/>
                  <a:pt x="2272" y="311"/>
                </a:cubicBezTo>
                <a:cubicBezTo>
                  <a:pt x="2396" y="296"/>
                  <a:pt x="2293" y="219"/>
                  <a:pt x="2383" y="200"/>
                </a:cubicBezTo>
                <a:cubicBezTo>
                  <a:pt x="2472" y="180"/>
                  <a:pt x="2665" y="184"/>
                  <a:pt x="2809" y="192"/>
                </a:cubicBezTo>
                <a:cubicBezTo>
                  <a:pt x="2952" y="199"/>
                  <a:pt x="3119" y="245"/>
                  <a:pt x="3243" y="243"/>
                </a:cubicBezTo>
                <a:cubicBezTo>
                  <a:pt x="3366" y="240"/>
                  <a:pt x="3434" y="196"/>
                  <a:pt x="3549" y="175"/>
                </a:cubicBezTo>
                <a:cubicBezTo>
                  <a:pt x="3663" y="153"/>
                  <a:pt x="3811" y="122"/>
                  <a:pt x="3932" y="115"/>
                </a:cubicBezTo>
                <a:cubicBezTo>
                  <a:pt x="4052" y="107"/>
                  <a:pt x="4162" y="117"/>
                  <a:pt x="4273" y="132"/>
                </a:cubicBezTo>
                <a:cubicBezTo>
                  <a:pt x="4383" y="146"/>
                  <a:pt x="4491" y="170"/>
                  <a:pt x="4596" y="200"/>
                </a:cubicBezTo>
                <a:cubicBezTo>
                  <a:pt x="4700" y="229"/>
                  <a:pt x="4851" y="292"/>
                  <a:pt x="4902" y="311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09" name="Text Box 9">
            <a:extLst>
              <a:ext uri="{FF2B5EF4-FFF2-40B4-BE49-F238E27FC236}">
                <a16:creationId xmlns:a16="http://schemas.microsoft.com/office/drawing/2014/main" id="{7C2BE749-970D-9143-B991-241931F4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5364163"/>
            <a:ext cx="1233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0FF00"/>
                </a:solidFill>
                <a:latin typeface="Arial" panose="020B0604020202020204" pitchFamily="34" charset="0"/>
              </a:rPr>
              <a:t>ground</a:t>
            </a:r>
            <a:endParaRPr lang="en-US" altLang="en-US"/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CF9A684E-A2F4-4541-81CC-AC6BCB86ABD4}"/>
              </a:ext>
            </a:extLst>
          </p:cNvPr>
          <p:cNvGrpSpPr>
            <a:grpSpLocks/>
          </p:cNvGrpSpPr>
          <p:nvPr/>
        </p:nvGrpSpPr>
        <p:grpSpPr bwMode="auto">
          <a:xfrm>
            <a:off x="2994025" y="1990725"/>
            <a:ext cx="1620838" cy="1609725"/>
            <a:chOff x="1886" y="1254"/>
            <a:chExt cx="1021" cy="1014"/>
          </a:xfrm>
        </p:grpSpPr>
        <p:sp>
          <p:nvSpPr>
            <p:cNvPr id="47152" name="Freeform 11">
              <a:extLst>
                <a:ext uri="{FF2B5EF4-FFF2-40B4-BE49-F238E27FC236}">
                  <a16:creationId xmlns:a16="http://schemas.microsoft.com/office/drawing/2014/main" id="{FB386C96-A587-1443-A736-5DCD29F4C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" y="1478"/>
              <a:ext cx="1021" cy="790"/>
            </a:xfrm>
            <a:custGeom>
              <a:avLst/>
              <a:gdLst>
                <a:gd name="T0" fmla="*/ 172 w 1209"/>
                <a:gd name="T1" fmla="*/ 64 h 841"/>
                <a:gd name="T2" fmla="*/ 41 w 1209"/>
                <a:gd name="T3" fmla="*/ 210 h 841"/>
                <a:gd name="T4" fmla="*/ 16 w 1209"/>
                <a:gd name="T5" fmla="*/ 429 h 841"/>
                <a:gd name="T6" fmla="*/ 54 w 1209"/>
                <a:gd name="T7" fmla="*/ 621 h 841"/>
                <a:gd name="T8" fmla="*/ 340 w 1209"/>
                <a:gd name="T9" fmla="*/ 634 h 841"/>
                <a:gd name="T10" fmla="*/ 548 w 1209"/>
                <a:gd name="T11" fmla="*/ 560 h 841"/>
                <a:gd name="T12" fmla="*/ 505 w 1209"/>
                <a:gd name="T13" fmla="*/ 381 h 841"/>
                <a:gd name="T14" fmla="*/ 570 w 1209"/>
                <a:gd name="T15" fmla="*/ 224 h 841"/>
                <a:gd name="T16" fmla="*/ 600 w 1209"/>
                <a:gd name="T17" fmla="*/ 37 h 841"/>
                <a:gd name="T18" fmla="*/ 479 w 1209"/>
                <a:gd name="T19" fmla="*/ 5 h 841"/>
                <a:gd name="T20" fmla="*/ 335 w 1209"/>
                <a:gd name="T21" fmla="*/ 18 h 841"/>
                <a:gd name="T22" fmla="*/ 172 w 1209"/>
                <a:gd name="T23" fmla="*/ 64 h 8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9"/>
                <a:gd name="T37" fmla="*/ 0 h 841"/>
                <a:gd name="T38" fmla="*/ 1209 w 1209"/>
                <a:gd name="T39" fmla="*/ 841 h 8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9" h="841">
                  <a:moveTo>
                    <a:pt x="337" y="82"/>
                  </a:moveTo>
                  <a:cubicBezTo>
                    <a:pt x="240" y="123"/>
                    <a:pt x="133" y="191"/>
                    <a:pt x="82" y="269"/>
                  </a:cubicBezTo>
                  <a:cubicBezTo>
                    <a:pt x="31" y="347"/>
                    <a:pt x="26" y="462"/>
                    <a:pt x="31" y="550"/>
                  </a:cubicBezTo>
                  <a:cubicBezTo>
                    <a:pt x="35" y="638"/>
                    <a:pt x="0" y="753"/>
                    <a:pt x="107" y="797"/>
                  </a:cubicBezTo>
                  <a:cubicBezTo>
                    <a:pt x="213" y="841"/>
                    <a:pt x="507" y="826"/>
                    <a:pt x="669" y="814"/>
                  </a:cubicBezTo>
                  <a:cubicBezTo>
                    <a:pt x="830" y="801"/>
                    <a:pt x="1024" y="773"/>
                    <a:pt x="1078" y="720"/>
                  </a:cubicBezTo>
                  <a:cubicBezTo>
                    <a:pt x="1131" y="666"/>
                    <a:pt x="985" y="562"/>
                    <a:pt x="992" y="490"/>
                  </a:cubicBezTo>
                  <a:cubicBezTo>
                    <a:pt x="999" y="417"/>
                    <a:pt x="1088" y="359"/>
                    <a:pt x="1120" y="286"/>
                  </a:cubicBezTo>
                  <a:cubicBezTo>
                    <a:pt x="1151" y="212"/>
                    <a:pt x="1209" y="94"/>
                    <a:pt x="1180" y="48"/>
                  </a:cubicBezTo>
                  <a:cubicBezTo>
                    <a:pt x="1150" y="1"/>
                    <a:pt x="1027" y="9"/>
                    <a:pt x="941" y="5"/>
                  </a:cubicBezTo>
                  <a:cubicBezTo>
                    <a:pt x="854" y="0"/>
                    <a:pt x="761" y="6"/>
                    <a:pt x="660" y="22"/>
                  </a:cubicBezTo>
                  <a:cubicBezTo>
                    <a:pt x="558" y="37"/>
                    <a:pt x="433" y="40"/>
                    <a:pt x="337" y="82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153" name="Freeform 12">
              <a:extLst>
                <a:ext uri="{FF2B5EF4-FFF2-40B4-BE49-F238E27FC236}">
                  <a16:creationId xmlns:a16="http://schemas.microsoft.com/office/drawing/2014/main" id="{5BD72B66-61AE-8A4D-BA63-A9C5F0ACD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" y="1254"/>
              <a:ext cx="274" cy="201"/>
            </a:xfrm>
            <a:custGeom>
              <a:avLst/>
              <a:gdLst>
                <a:gd name="T0" fmla="*/ 0 w 274"/>
                <a:gd name="T1" fmla="*/ 65 h 201"/>
                <a:gd name="T2" fmla="*/ 128 w 274"/>
                <a:gd name="T3" fmla="*/ 6 h 201"/>
                <a:gd name="T4" fmla="*/ 230 w 274"/>
                <a:gd name="T5" fmla="*/ 31 h 201"/>
                <a:gd name="T6" fmla="*/ 272 w 274"/>
                <a:gd name="T7" fmla="*/ 99 h 201"/>
                <a:gd name="T8" fmla="*/ 247 w 274"/>
                <a:gd name="T9" fmla="*/ 159 h 201"/>
                <a:gd name="T10" fmla="*/ 179 w 274"/>
                <a:gd name="T11" fmla="*/ 201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201"/>
                <a:gd name="T20" fmla="*/ 274 w 274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201">
                  <a:moveTo>
                    <a:pt x="0" y="65"/>
                  </a:moveTo>
                  <a:cubicBezTo>
                    <a:pt x="44" y="38"/>
                    <a:pt x="89" y="11"/>
                    <a:pt x="128" y="6"/>
                  </a:cubicBezTo>
                  <a:cubicBezTo>
                    <a:pt x="166" y="0"/>
                    <a:pt x="206" y="15"/>
                    <a:pt x="230" y="31"/>
                  </a:cubicBezTo>
                  <a:cubicBezTo>
                    <a:pt x="254" y="46"/>
                    <a:pt x="269" y="77"/>
                    <a:pt x="272" y="99"/>
                  </a:cubicBezTo>
                  <a:cubicBezTo>
                    <a:pt x="274" y="120"/>
                    <a:pt x="262" y="142"/>
                    <a:pt x="247" y="159"/>
                  </a:cubicBezTo>
                  <a:cubicBezTo>
                    <a:pt x="231" y="176"/>
                    <a:pt x="197" y="195"/>
                    <a:pt x="179" y="201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AFF84331-512B-8F49-B464-323D3378E476}"/>
              </a:ext>
            </a:extLst>
          </p:cNvPr>
          <p:cNvGrpSpPr>
            <a:grpSpLocks/>
          </p:cNvGrpSpPr>
          <p:nvPr/>
        </p:nvGrpSpPr>
        <p:grpSpPr bwMode="auto">
          <a:xfrm>
            <a:off x="4448175" y="2020888"/>
            <a:ext cx="1090613" cy="1871662"/>
            <a:chOff x="2802" y="1273"/>
            <a:chExt cx="687" cy="1179"/>
          </a:xfrm>
        </p:grpSpPr>
        <p:sp>
          <p:nvSpPr>
            <p:cNvPr id="47149" name="Freeform 14">
              <a:extLst>
                <a:ext uri="{FF2B5EF4-FFF2-40B4-BE49-F238E27FC236}">
                  <a16:creationId xmlns:a16="http://schemas.microsoft.com/office/drawing/2014/main" id="{E2CB4823-ED08-6645-A3A7-F110242E3558}"/>
                </a:ext>
              </a:extLst>
            </p:cNvPr>
            <p:cNvSpPr>
              <a:spLocks/>
            </p:cNvSpPr>
            <p:nvPr/>
          </p:nvSpPr>
          <p:spPr bwMode="auto">
            <a:xfrm rot="-9134541">
              <a:off x="2885" y="1506"/>
              <a:ext cx="604" cy="595"/>
            </a:xfrm>
            <a:custGeom>
              <a:avLst/>
              <a:gdLst>
                <a:gd name="T0" fmla="*/ 21 w 1209"/>
                <a:gd name="T1" fmla="*/ 21 h 841"/>
                <a:gd name="T2" fmla="*/ 5 w 1209"/>
                <a:gd name="T3" fmla="*/ 67 h 841"/>
                <a:gd name="T4" fmla="*/ 1 w 1209"/>
                <a:gd name="T5" fmla="*/ 138 h 841"/>
                <a:gd name="T6" fmla="*/ 6 w 1209"/>
                <a:gd name="T7" fmla="*/ 200 h 841"/>
                <a:gd name="T8" fmla="*/ 41 w 1209"/>
                <a:gd name="T9" fmla="*/ 204 h 841"/>
                <a:gd name="T10" fmla="*/ 67 w 1209"/>
                <a:gd name="T11" fmla="*/ 180 h 841"/>
                <a:gd name="T12" fmla="*/ 62 w 1209"/>
                <a:gd name="T13" fmla="*/ 122 h 841"/>
                <a:gd name="T14" fmla="*/ 70 w 1209"/>
                <a:gd name="T15" fmla="*/ 71 h 841"/>
                <a:gd name="T16" fmla="*/ 73 w 1209"/>
                <a:gd name="T17" fmla="*/ 12 h 841"/>
                <a:gd name="T18" fmla="*/ 58 w 1209"/>
                <a:gd name="T19" fmla="*/ 1 h 841"/>
                <a:gd name="T20" fmla="*/ 41 w 1209"/>
                <a:gd name="T21" fmla="*/ 6 h 841"/>
                <a:gd name="T22" fmla="*/ 21 w 1209"/>
                <a:gd name="T23" fmla="*/ 21 h 8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9"/>
                <a:gd name="T37" fmla="*/ 0 h 841"/>
                <a:gd name="T38" fmla="*/ 1209 w 1209"/>
                <a:gd name="T39" fmla="*/ 841 h 8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9" h="841">
                  <a:moveTo>
                    <a:pt x="337" y="82"/>
                  </a:moveTo>
                  <a:cubicBezTo>
                    <a:pt x="240" y="123"/>
                    <a:pt x="133" y="191"/>
                    <a:pt x="82" y="269"/>
                  </a:cubicBezTo>
                  <a:cubicBezTo>
                    <a:pt x="31" y="347"/>
                    <a:pt x="26" y="462"/>
                    <a:pt x="31" y="550"/>
                  </a:cubicBezTo>
                  <a:cubicBezTo>
                    <a:pt x="35" y="638"/>
                    <a:pt x="0" y="753"/>
                    <a:pt x="107" y="797"/>
                  </a:cubicBezTo>
                  <a:cubicBezTo>
                    <a:pt x="213" y="841"/>
                    <a:pt x="507" y="826"/>
                    <a:pt x="669" y="814"/>
                  </a:cubicBezTo>
                  <a:cubicBezTo>
                    <a:pt x="830" y="801"/>
                    <a:pt x="1024" y="773"/>
                    <a:pt x="1078" y="720"/>
                  </a:cubicBezTo>
                  <a:cubicBezTo>
                    <a:pt x="1131" y="666"/>
                    <a:pt x="985" y="562"/>
                    <a:pt x="992" y="490"/>
                  </a:cubicBezTo>
                  <a:cubicBezTo>
                    <a:pt x="999" y="417"/>
                    <a:pt x="1088" y="359"/>
                    <a:pt x="1120" y="286"/>
                  </a:cubicBezTo>
                  <a:cubicBezTo>
                    <a:pt x="1151" y="212"/>
                    <a:pt x="1209" y="94"/>
                    <a:pt x="1180" y="48"/>
                  </a:cubicBezTo>
                  <a:cubicBezTo>
                    <a:pt x="1150" y="1"/>
                    <a:pt x="1027" y="9"/>
                    <a:pt x="941" y="5"/>
                  </a:cubicBezTo>
                  <a:cubicBezTo>
                    <a:pt x="854" y="0"/>
                    <a:pt x="761" y="6"/>
                    <a:pt x="660" y="22"/>
                  </a:cubicBezTo>
                  <a:cubicBezTo>
                    <a:pt x="558" y="37"/>
                    <a:pt x="433" y="40"/>
                    <a:pt x="337" y="82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150" name="Freeform 15">
              <a:extLst>
                <a:ext uri="{FF2B5EF4-FFF2-40B4-BE49-F238E27FC236}">
                  <a16:creationId xmlns:a16="http://schemas.microsoft.com/office/drawing/2014/main" id="{6ED8B4FA-EC6A-0C45-98B7-FB22BCAE67F1}"/>
                </a:ext>
              </a:extLst>
            </p:cNvPr>
            <p:cNvSpPr>
              <a:spLocks/>
            </p:cNvSpPr>
            <p:nvPr/>
          </p:nvSpPr>
          <p:spPr bwMode="auto">
            <a:xfrm rot="-9134541">
              <a:off x="2878" y="1857"/>
              <a:ext cx="604" cy="595"/>
            </a:xfrm>
            <a:custGeom>
              <a:avLst/>
              <a:gdLst>
                <a:gd name="T0" fmla="*/ 21 w 1209"/>
                <a:gd name="T1" fmla="*/ 21 h 841"/>
                <a:gd name="T2" fmla="*/ 5 w 1209"/>
                <a:gd name="T3" fmla="*/ 67 h 841"/>
                <a:gd name="T4" fmla="*/ 1 w 1209"/>
                <a:gd name="T5" fmla="*/ 138 h 841"/>
                <a:gd name="T6" fmla="*/ 6 w 1209"/>
                <a:gd name="T7" fmla="*/ 200 h 841"/>
                <a:gd name="T8" fmla="*/ 41 w 1209"/>
                <a:gd name="T9" fmla="*/ 204 h 841"/>
                <a:gd name="T10" fmla="*/ 67 w 1209"/>
                <a:gd name="T11" fmla="*/ 180 h 841"/>
                <a:gd name="T12" fmla="*/ 62 w 1209"/>
                <a:gd name="T13" fmla="*/ 122 h 841"/>
                <a:gd name="T14" fmla="*/ 70 w 1209"/>
                <a:gd name="T15" fmla="*/ 71 h 841"/>
                <a:gd name="T16" fmla="*/ 73 w 1209"/>
                <a:gd name="T17" fmla="*/ 12 h 841"/>
                <a:gd name="T18" fmla="*/ 58 w 1209"/>
                <a:gd name="T19" fmla="*/ 1 h 841"/>
                <a:gd name="T20" fmla="*/ 41 w 1209"/>
                <a:gd name="T21" fmla="*/ 6 h 841"/>
                <a:gd name="T22" fmla="*/ 21 w 1209"/>
                <a:gd name="T23" fmla="*/ 21 h 8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9"/>
                <a:gd name="T37" fmla="*/ 0 h 841"/>
                <a:gd name="T38" fmla="*/ 1209 w 1209"/>
                <a:gd name="T39" fmla="*/ 841 h 8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9" h="841">
                  <a:moveTo>
                    <a:pt x="337" y="82"/>
                  </a:moveTo>
                  <a:cubicBezTo>
                    <a:pt x="240" y="123"/>
                    <a:pt x="133" y="191"/>
                    <a:pt x="82" y="269"/>
                  </a:cubicBezTo>
                  <a:cubicBezTo>
                    <a:pt x="31" y="347"/>
                    <a:pt x="26" y="462"/>
                    <a:pt x="31" y="550"/>
                  </a:cubicBezTo>
                  <a:cubicBezTo>
                    <a:pt x="35" y="638"/>
                    <a:pt x="0" y="753"/>
                    <a:pt x="107" y="797"/>
                  </a:cubicBezTo>
                  <a:cubicBezTo>
                    <a:pt x="213" y="841"/>
                    <a:pt x="507" y="826"/>
                    <a:pt x="669" y="814"/>
                  </a:cubicBezTo>
                  <a:cubicBezTo>
                    <a:pt x="830" y="801"/>
                    <a:pt x="1024" y="773"/>
                    <a:pt x="1078" y="720"/>
                  </a:cubicBezTo>
                  <a:cubicBezTo>
                    <a:pt x="1131" y="666"/>
                    <a:pt x="985" y="562"/>
                    <a:pt x="992" y="490"/>
                  </a:cubicBezTo>
                  <a:cubicBezTo>
                    <a:pt x="999" y="417"/>
                    <a:pt x="1088" y="359"/>
                    <a:pt x="1120" y="286"/>
                  </a:cubicBezTo>
                  <a:cubicBezTo>
                    <a:pt x="1151" y="212"/>
                    <a:pt x="1209" y="94"/>
                    <a:pt x="1180" y="48"/>
                  </a:cubicBezTo>
                  <a:cubicBezTo>
                    <a:pt x="1150" y="1"/>
                    <a:pt x="1027" y="9"/>
                    <a:pt x="941" y="5"/>
                  </a:cubicBezTo>
                  <a:cubicBezTo>
                    <a:pt x="854" y="0"/>
                    <a:pt x="761" y="6"/>
                    <a:pt x="660" y="22"/>
                  </a:cubicBezTo>
                  <a:cubicBezTo>
                    <a:pt x="558" y="37"/>
                    <a:pt x="433" y="40"/>
                    <a:pt x="337" y="82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151" name="Freeform 16">
              <a:extLst>
                <a:ext uri="{FF2B5EF4-FFF2-40B4-BE49-F238E27FC236}">
                  <a16:creationId xmlns:a16="http://schemas.microsoft.com/office/drawing/2014/main" id="{A65B8490-3A17-5E41-87F9-732B99606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273"/>
              <a:ext cx="274" cy="201"/>
            </a:xfrm>
            <a:custGeom>
              <a:avLst/>
              <a:gdLst>
                <a:gd name="T0" fmla="*/ 0 w 274"/>
                <a:gd name="T1" fmla="*/ 65 h 201"/>
                <a:gd name="T2" fmla="*/ 128 w 274"/>
                <a:gd name="T3" fmla="*/ 6 h 201"/>
                <a:gd name="T4" fmla="*/ 230 w 274"/>
                <a:gd name="T5" fmla="*/ 31 h 201"/>
                <a:gd name="T6" fmla="*/ 272 w 274"/>
                <a:gd name="T7" fmla="*/ 99 h 201"/>
                <a:gd name="T8" fmla="*/ 247 w 274"/>
                <a:gd name="T9" fmla="*/ 159 h 201"/>
                <a:gd name="T10" fmla="*/ 179 w 274"/>
                <a:gd name="T11" fmla="*/ 201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201"/>
                <a:gd name="T20" fmla="*/ 274 w 274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201">
                  <a:moveTo>
                    <a:pt x="0" y="65"/>
                  </a:moveTo>
                  <a:cubicBezTo>
                    <a:pt x="44" y="38"/>
                    <a:pt x="89" y="11"/>
                    <a:pt x="128" y="6"/>
                  </a:cubicBezTo>
                  <a:cubicBezTo>
                    <a:pt x="166" y="0"/>
                    <a:pt x="206" y="15"/>
                    <a:pt x="230" y="31"/>
                  </a:cubicBezTo>
                  <a:cubicBezTo>
                    <a:pt x="254" y="46"/>
                    <a:pt x="269" y="77"/>
                    <a:pt x="272" y="99"/>
                  </a:cubicBezTo>
                  <a:cubicBezTo>
                    <a:pt x="274" y="120"/>
                    <a:pt x="262" y="142"/>
                    <a:pt x="247" y="159"/>
                  </a:cubicBezTo>
                  <a:cubicBezTo>
                    <a:pt x="231" y="176"/>
                    <a:pt x="197" y="195"/>
                    <a:pt x="179" y="201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id="{516F41AD-CCDB-AE4F-A7AA-25FAD1A748CA}"/>
              </a:ext>
            </a:extLst>
          </p:cNvPr>
          <p:cNvGrpSpPr>
            <a:grpSpLocks/>
          </p:cNvGrpSpPr>
          <p:nvPr/>
        </p:nvGrpSpPr>
        <p:grpSpPr bwMode="auto">
          <a:xfrm>
            <a:off x="6613525" y="1716088"/>
            <a:ext cx="2319338" cy="2441575"/>
            <a:chOff x="4166" y="1081"/>
            <a:chExt cx="1461" cy="1538"/>
          </a:xfrm>
        </p:grpSpPr>
        <p:grpSp>
          <p:nvGrpSpPr>
            <p:cNvPr id="47133" name="Group 18">
              <a:extLst>
                <a:ext uri="{FF2B5EF4-FFF2-40B4-BE49-F238E27FC236}">
                  <a16:creationId xmlns:a16="http://schemas.microsoft.com/office/drawing/2014/main" id="{BD178281-DE55-2244-8909-51C3FED611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1" y="1081"/>
              <a:ext cx="1286" cy="1538"/>
              <a:chOff x="4341" y="1081"/>
              <a:chExt cx="1286" cy="1538"/>
            </a:xfrm>
          </p:grpSpPr>
          <p:sp>
            <p:nvSpPr>
              <p:cNvPr id="47135" name="Oval 19">
                <a:extLst>
                  <a:ext uri="{FF2B5EF4-FFF2-40B4-BE49-F238E27FC236}">
                    <a16:creationId xmlns:a16="http://schemas.microsoft.com/office/drawing/2014/main" id="{751C8DC5-5097-6C48-A266-FBDCE61C4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2" y="1813"/>
                <a:ext cx="47" cy="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36" name="Oval 20">
                <a:extLst>
                  <a:ext uri="{FF2B5EF4-FFF2-40B4-BE49-F238E27FC236}">
                    <a16:creationId xmlns:a16="http://schemas.microsoft.com/office/drawing/2014/main" id="{A76F9190-6222-1B49-A9D5-3E3E7037BF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1" y="1645"/>
                <a:ext cx="47" cy="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37" name="Oval 21">
                <a:extLst>
                  <a:ext uri="{FF2B5EF4-FFF2-40B4-BE49-F238E27FC236}">
                    <a16:creationId xmlns:a16="http://schemas.microsoft.com/office/drawing/2014/main" id="{91269C29-A63D-A541-BDCC-3880D6D50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7" y="2073"/>
                <a:ext cx="47" cy="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38" name="Oval 22">
                <a:extLst>
                  <a:ext uri="{FF2B5EF4-FFF2-40B4-BE49-F238E27FC236}">
                    <a16:creationId xmlns:a16="http://schemas.microsoft.com/office/drawing/2014/main" id="{6A7926AA-259E-8E46-9391-FA36A0D3C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6" y="1939"/>
                <a:ext cx="47" cy="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39" name="Oval 23">
                <a:extLst>
                  <a:ext uri="{FF2B5EF4-FFF2-40B4-BE49-F238E27FC236}">
                    <a16:creationId xmlns:a16="http://schemas.microsoft.com/office/drawing/2014/main" id="{D21D7759-A2E6-1646-86F5-FF79AC27D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2" y="2035"/>
                <a:ext cx="47" cy="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40" name="Oval 24">
                <a:extLst>
                  <a:ext uri="{FF2B5EF4-FFF2-40B4-BE49-F238E27FC236}">
                    <a16:creationId xmlns:a16="http://schemas.microsoft.com/office/drawing/2014/main" id="{692E52F4-4C32-8A49-BC1D-CED92CCAB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3" y="2207"/>
                <a:ext cx="47" cy="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41" name="Oval 25">
                <a:extLst>
                  <a:ext uri="{FF2B5EF4-FFF2-40B4-BE49-F238E27FC236}">
                    <a16:creationId xmlns:a16="http://schemas.microsoft.com/office/drawing/2014/main" id="{D2739AF0-8877-8943-BFA9-9FAC48C01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7" y="1784"/>
                <a:ext cx="47" cy="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42" name="Oval 26">
                <a:extLst>
                  <a:ext uri="{FF2B5EF4-FFF2-40B4-BE49-F238E27FC236}">
                    <a16:creationId xmlns:a16="http://schemas.microsoft.com/office/drawing/2014/main" id="{BD5BD66F-7BBD-0148-B83E-3536D3DC0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6" y="2230"/>
                <a:ext cx="47" cy="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43" name="Oval 27">
                <a:extLst>
                  <a:ext uri="{FF2B5EF4-FFF2-40B4-BE49-F238E27FC236}">
                    <a16:creationId xmlns:a16="http://schemas.microsoft.com/office/drawing/2014/main" id="{3611B9FF-18B9-7144-B69D-C232AE3BD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" y="2470"/>
                <a:ext cx="47" cy="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44" name="Oval 28">
                <a:extLst>
                  <a:ext uri="{FF2B5EF4-FFF2-40B4-BE49-F238E27FC236}">
                    <a16:creationId xmlns:a16="http://schemas.microsoft.com/office/drawing/2014/main" id="{3DE4F4D6-F7BD-DF4F-8A65-B6DBF1CEF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" y="2464"/>
                <a:ext cx="47" cy="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45" name="Oval 29">
                <a:extLst>
                  <a:ext uri="{FF2B5EF4-FFF2-40B4-BE49-F238E27FC236}">
                    <a16:creationId xmlns:a16="http://schemas.microsoft.com/office/drawing/2014/main" id="{EF23C18A-AAD8-D843-A4C4-7B1FBE31B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2" y="2568"/>
                <a:ext cx="47" cy="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46" name="Oval 30">
                <a:extLst>
                  <a:ext uri="{FF2B5EF4-FFF2-40B4-BE49-F238E27FC236}">
                    <a16:creationId xmlns:a16="http://schemas.microsoft.com/office/drawing/2014/main" id="{B816DF7E-0A86-ED4C-9611-3F66EF41E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1" y="2067"/>
                <a:ext cx="47" cy="5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7147" name="Text Box 31">
                <a:extLst>
                  <a:ext uri="{FF2B5EF4-FFF2-40B4-BE49-F238E27FC236}">
                    <a16:creationId xmlns:a16="http://schemas.microsoft.com/office/drawing/2014/main" id="{7405AABB-9F77-564A-A535-57BCE47DD2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1" y="1081"/>
                <a:ext cx="12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66CCFF"/>
                    </a:solidFill>
                    <a:latin typeface="Arial" panose="020B0604020202020204" pitchFamily="34" charset="0"/>
                  </a:rPr>
                  <a:t>Inner scale</a:t>
                </a:r>
                <a:r>
                  <a:rPr lang="en-US" altLang="en-US" b="1">
                    <a:solidFill>
                      <a:srgbClr val="66CCFF"/>
                    </a:solidFill>
                    <a:latin typeface="Textile" pitchFamily="1" charset="0"/>
                  </a:rPr>
                  <a:t> </a:t>
                </a:r>
                <a:r>
                  <a:rPr lang="en-US" altLang="en-US">
                    <a:solidFill>
                      <a:srgbClr val="66CCFF"/>
                    </a:solidFill>
                    <a:latin typeface="Textile" pitchFamily="1" charset="0"/>
                  </a:rPr>
                  <a:t>l</a:t>
                </a:r>
                <a:r>
                  <a:rPr lang="en-US" altLang="en-US" b="1" baseline="-25000">
                    <a:solidFill>
                      <a:srgbClr val="66CCFF"/>
                    </a:solidFill>
                    <a:latin typeface="Arial" panose="020B0604020202020204" pitchFamily="34" charset="0"/>
                  </a:rPr>
                  <a:t>0</a:t>
                </a:r>
                <a:endParaRPr lang="en-US" altLang="en-US" b="1">
                  <a:solidFill>
                    <a:srgbClr val="66CCFF"/>
                  </a:solidFill>
                </a:endParaRPr>
              </a:p>
            </p:txBody>
          </p:sp>
          <p:sp>
            <p:nvSpPr>
              <p:cNvPr id="47148" name="Line 32">
                <a:extLst>
                  <a:ext uri="{FF2B5EF4-FFF2-40B4-BE49-F238E27FC236}">
                    <a16:creationId xmlns:a16="http://schemas.microsoft.com/office/drawing/2014/main" id="{7B5E4641-748A-2342-8C93-86EAB2AF17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54" y="1379"/>
                <a:ext cx="119" cy="340"/>
              </a:xfrm>
              <a:prstGeom prst="line">
                <a:avLst/>
              </a:prstGeom>
              <a:noFill/>
              <a:ln w="28575">
                <a:solidFill>
                  <a:srgbClr val="66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7134" name="Freeform 33">
              <a:extLst>
                <a:ext uri="{FF2B5EF4-FFF2-40B4-BE49-F238E27FC236}">
                  <a16:creationId xmlns:a16="http://schemas.microsoft.com/office/drawing/2014/main" id="{2D457606-142A-4E40-9602-8FA345D0C755}"/>
                </a:ext>
              </a:extLst>
            </p:cNvPr>
            <p:cNvSpPr>
              <a:spLocks/>
            </p:cNvSpPr>
            <p:nvPr/>
          </p:nvSpPr>
          <p:spPr bwMode="auto">
            <a:xfrm rot="-1611282">
              <a:off x="4166" y="1369"/>
              <a:ext cx="274" cy="201"/>
            </a:xfrm>
            <a:custGeom>
              <a:avLst/>
              <a:gdLst>
                <a:gd name="T0" fmla="*/ 0 w 274"/>
                <a:gd name="T1" fmla="*/ 65 h 201"/>
                <a:gd name="T2" fmla="*/ 128 w 274"/>
                <a:gd name="T3" fmla="*/ 6 h 201"/>
                <a:gd name="T4" fmla="*/ 230 w 274"/>
                <a:gd name="T5" fmla="*/ 31 h 201"/>
                <a:gd name="T6" fmla="*/ 272 w 274"/>
                <a:gd name="T7" fmla="*/ 99 h 201"/>
                <a:gd name="T8" fmla="*/ 247 w 274"/>
                <a:gd name="T9" fmla="*/ 159 h 201"/>
                <a:gd name="T10" fmla="*/ 179 w 274"/>
                <a:gd name="T11" fmla="*/ 201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201"/>
                <a:gd name="T20" fmla="*/ 274 w 274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201">
                  <a:moveTo>
                    <a:pt x="0" y="65"/>
                  </a:moveTo>
                  <a:cubicBezTo>
                    <a:pt x="44" y="38"/>
                    <a:pt x="89" y="11"/>
                    <a:pt x="128" y="6"/>
                  </a:cubicBezTo>
                  <a:cubicBezTo>
                    <a:pt x="166" y="0"/>
                    <a:pt x="206" y="15"/>
                    <a:pt x="230" y="31"/>
                  </a:cubicBezTo>
                  <a:cubicBezTo>
                    <a:pt x="254" y="46"/>
                    <a:pt x="269" y="77"/>
                    <a:pt x="272" y="99"/>
                  </a:cubicBezTo>
                  <a:cubicBezTo>
                    <a:pt x="274" y="120"/>
                    <a:pt x="262" y="142"/>
                    <a:pt x="247" y="159"/>
                  </a:cubicBezTo>
                  <a:cubicBezTo>
                    <a:pt x="231" y="176"/>
                    <a:pt x="197" y="195"/>
                    <a:pt x="179" y="201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68EA356A-F6CC-3C40-94D2-DD5B8AE66360}"/>
              </a:ext>
            </a:extLst>
          </p:cNvPr>
          <p:cNvGrpSpPr>
            <a:grpSpLocks/>
          </p:cNvGrpSpPr>
          <p:nvPr/>
        </p:nvGrpSpPr>
        <p:grpSpPr bwMode="auto">
          <a:xfrm>
            <a:off x="5510213" y="2124075"/>
            <a:ext cx="1058862" cy="2081213"/>
            <a:chOff x="3471" y="1338"/>
            <a:chExt cx="667" cy="1311"/>
          </a:xfrm>
        </p:grpSpPr>
        <p:sp>
          <p:nvSpPr>
            <p:cNvPr id="47129" name="Freeform 35">
              <a:extLst>
                <a:ext uri="{FF2B5EF4-FFF2-40B4-BE49-F238E27FC236}">
                  <a16:creationId xmlns:a16="http://schemas.microsoft.com/office/drawing/2014/main" id="{6FC8B454-1185-C046-9838-CDA6399BF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" y="1455"/>
              <a:ext cx="473" cy="405"/>
            </a:xfrm>
            <a:custGeom>
              <a:avLst/>
              <a:gdLst>
                <a:gd name="T0" fmla="*/ 82 w 473"/>
                <a:gd name="T1" fmla="*/ 256 h 346"/>
                <a:gd name="T2" fmla="*/ 151 w 473"/>
                <a:gd name="T3" fmla="*/ 48 h 346"/>
                <a:gd name="T4" fmla="*/ 329 w 473"/>
                <a:gd name="T5" fmla="*/ 18 h 346"/>
                <a:gd name="T6" fmla="*/ 406 w 473"/>
                <a:gd name="T7" fmla="*/ 144 h 346"/>
                <a:gd name="T8" fmla="*/ 457 w 473"/>
                <a:gd name="T9" fmla="*/ 399 h 346"/>
                <a:gd name="T10" fmla="*/ 304 w 473"/>
                <a:gd name="T11" fmla="*/ 528 h 346"/>
                <a:gd name="T12" fmla="*/ 117 w 473"/>
                <a:gd name="T13" fmla="*/ 640 h 346"/>
                <a:gd name="T14" fmla="*/ 6 w 473"/>
                <a:gd name="T15" fmla="*/ 464 h 346"/>
                <a:gd name="T16" fmla="*/ 82 w 473"/>
                <a:gd name="T17" fmla="*/ 256 h 3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3"/>
                <a:gd name="T28" fmla="*/ 0 h 346"/>
                <a:gd name="T29" fmla="*/ 473 w 473"/>
                <a:gd name="T30" fmla="*/ 346 h 3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3" h="346">
                  <a:moveTo>
                    <a:pt x="82" y="137"/>
                  </a:moveTo>
                  <a:cubicBezTo>
                    <a:pt x="106" y="100"/>
                    <a:pt x="109" y="47"/>
                    <a:pt x="151" y="26"/>
                  </a:cubicBezTo>
                  <a:cubicBezTo>
                    <a:pt x="192" y="4"/>
                    <a:pt x="286" y="0"/>
                    <a:pt x="329" y="9"/>
                  </a:cubicBezTo>
                  <a:cubicBezTo>
                    <a:pt x="371" y="17"/>
                    <a:pt x="384" y="43"/>
                    <a:pt x="406" y="77"/>
                  </a:cubicBezTo>
                  <a:cubicBezTo>
                    <a:pt x="427" y="110"/>
                    <a:pt x="473" y="179"/>
                    <a:pt x="457" y="213"/>
                  </a:cubicBezTo>
                  <a:cubicBezTo>
                    <a:pt x="440" y="246"/>
                    <a:pt x="360" y="259"/>
                    <a:pt x="304" y="281"/>
                  </a:cubicBezTo>
                  <a:cubicBezTo>
                    <a:pt x="247" y="302"/>
                    <a:pt x="166" y="346"/>
                    <a:pt x="117" y="341"/>
                  </a:cubicBezTo>
                  <a:cubicBezTo>
                    <a:pt x="67" y="335"/>
                    <a:pt x="11" y="282"/>
                    <a:pt x="6" y="247"/>
                  </a:cubicBezTo>
                  <a:cubicBezTo>
                    <a:pt x="0" y="211"/>
                    <a:pt x="57" y="173"/>
                    <a:pt x="82" y="137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7130" name="Freeform 36">
              <a:extLst>
                <a:ext uri="{FF2B5EF4-FFF2-40B4-BE49-F238E27FC236}">
                  <a16:creationId xmlns:a16="http://schemas.microsoft.com/office/drawing/2014/main" id="{CF498652-1FB8-4849-889F-B7042D5F5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1891"/>
              <a:ext cx="473" cy="346"/>
            </a:xfrm>
            <a:custGeom>
              <a:avLst/>
              <a:gdLst>
                <a:gd name="T0" fmla="*/ 82 w 473"/>
                <a:gd name="T1" fmla="*/ 137 h 346"/>
                <a:gd name="T2" fmla="*/ 151 w 473"/>
                <a:gd name="T3" fmla="*/ 26 h 346"/>
                <a:gd name="T4" fmla="*/ 329 w 473"/>
                <a:gd name="T5" fmla="*/ 9 h 346"/>
                <a:gd name="T6" fmla="*/ 406 w 473"/>
                <a:gd name="T7" fmla="*/ 77 h 346"/>
                <a:gd name="T8" fmla="*/ 457 w 473"/>
                <a:gd name="T9" fmla="*/ 213 h 346"/>
                <a:gd name="T10" fmla="*/ 304 w 473"/>
                <a:gd name="T11" fmla="*/ 281 h 346"/>
                <a:gd name="T12" fmla="*/ 117 w 473"/>
                <a:gd name="T13" fmla="*/ 341 h 346"/>
                <a:gd name="T14" fmla="*/ 6 w 473"/>
                <a:gd name="T15" fmla="*/ 247 h 346"/>
                <a:gd name="T16" fmla="*/ 82 w 473"/>
                <a:gd name="T17" fmla="*/ 137 h 3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3"/>
                <a:gd name="T28" fmla="*/ 0 h 346"/>
                <a:gd name="T29" fmla="*/ 473 w 473"/>
                <a:gd name="T30" fmla="*/ 346 h 3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3" h="346">
                  <a:moveTo>
                    <a:pt x="82" y="137"/>
                  </a:moveTo>
                  <a:cubicBezTo>
                    <a:pt x="106" y="100"/>
                    <a:pt x="109" y="47"/>
                    <a:pt x="151" y="26"/>
                  </a:cubicBezTo>
                  <a:cubicBezTo>
                    <a:pt x="192" y="4"/>
                    <a:pt x="286" y="0"/>
                    <a:pt x="329" y="9"/>
                  </a:cubicBezTo>
                  <a:cubicBezTo>
                    <a:pt x="371" y="17"/>
                    <a:pt x="384" y="43"/>
                    <a:pt x="406" y="77"/>
                  </a:cubicBezTo>
                  <a:cubicBezTo>
                    <a:pt x="427" y="110"/>
                    <a:pt x="473" y="179"/>
                    <a:pt x="457" y="213"/>
                  </a:cubicBezTo>
                  <a:cubicBezTo>
                    <a:pt x="440" y="246"/>
                    <a:pt x="360" y="259"/>
                    <a:pt x="304" y="281"/>
                  </a:cubicBezTo>
                  <a:cubicBezTo>
                    <a:pt x="247" y="302"/>
                    <a:pt x="166" y="346"/>
                    <a:pt x="117" y="341"/>
                  </a:cubicBezTo>
                  <a:cubicBezTo>
                    <a:pt x="67" y="335"/>
                    <a:pt x="11" y="282"/>
                    <a:pt x="6" y="247"/>
                  </a:cubicBezTo>
                  <a:cubicBezTo>
                    <a:pt x="0" y="211"/>
                    <a:pt x="57" y="173"/>
                    <a:pt x="82" y="137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131" name="Freeform 37">
              <a:extLst>
                <a:ext uri="{FF2B5EF4-FFF2-40B4-BE49-F238E27FC236}">
                  <a16:creationId xmlns:a16="http://schemas.microsoft.com/office/drawing/2014/main" id="{79AFA9A0-049D-F645-84D9-75024678C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" y="2303"/>
              <a:ext cx="473" cy="346"/>
            </a:xfrm>
            <a:custGeom>
              <a:avLst/>
              <a:gdLst>
                <a:gd name="T0" fmla="*/ 82 w 473"/>
                <a:gd name="T1" fmla="*/ 137 h 346"/>
                <a:gd name="T2" fmla="*/ 151 w 473"/>
                <a:gd name="T3" fmla="*/ 26 h 346"/>
                <a:gd name="T4" fmla="*/ 329 w 473"/>
                <a:gd name="T5" fmla="*/ 9 h 346"/>
                <a:gd name="T6" fmla="*/ 406 w 473"/>
                <a:gd name="T7" fmla="*/ 77 h 346"/>
                <a:gd name="T8" fmla="*/ 457 w 473"/>
                <a:gd name="T9" fmla="*/ 213 h 346"/>
                <a:gd name="T10" fmla="*/ 304 w 473"/>
                <a:gd name="T11" fmla="*/ 281 h 346"/>
                <a:gd name="T12" fmla="*/ 117 w 473"/>
                <a:gd name="T13" fmla="*/ 341 h 346"/>
                <a:gd name="T14" fmla="*/ 6 w 473"/>
                <a:gd name="T15" fmla="*/ 247 h 346"/>
                <a:gd name="T16" fmla="*/ 82 w 473"/>
                <a:gd name="T17" fmla="*/ 137 h 3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3"/>
                <a:gd name="T28" fmla="*/ 0 h 346"/>
                <a:gd name="T29" fmla="*/ 473 w 473"/>
                <a:gd name="T30" fmla="*/ 346 h 3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3" h="346">
                  <a:moveTo>
                    <a:pt x="82" y="137"/>
                  </a:moveTo>
                  <a:cubicBezTo>
                    <a:pt x="106" y="100"/>
                    <a:pt x="109" y="47"/>
                    <a:pt x="151" y="26"/>
                  </a:cubicBezTo>
                  <a:cubicBezTo>
                    <a:pt x="192" y="4"/>
                    <a:pt x="286" y="0"/>
                    <a:pt x="329" y="9"/>
                  </a:cubicBezTo>
                  <a:cubicBezTo>
                    <a:pt x="371" y="17"/>
                    <a:pt x="384" y="43"/>
                    <a:pt x="406" y="77"/>
                  </a:cubicBezTo>
                  <a:cubicBezTo>
                    <a:pt x="427" y="110"/>
                    <a:pt x="473" y="179"/>
                    <a:pt x="457" y="213"/>
                  </a:cubicBezTo>
                  <a:cubicBezTo>
                    <a:pt x="440" y="246"/>
                    <a:pt x="360" y="259"/>
                    <a:pt x="304" y="281"/>
                  </a:cubicBezTo>
                  <a:cubicBezTo>
                    <a:pt x="247" y="302"/>
                    <a:pt x="166" y="346"/>
                    <a:pt x="117" y="341"/>
                  </a:cubicBezTo>
                  <a:cubicBezTo>
                    <a:pt x="67" y="335"/>
                    <a:pt x="11" y="282"/>
                    <a:pt x="6" y="247"/>
                  </a:cubicBezTo>
                  <a:cubicBezTo>
                    <a:pt x="0" y="211"/>
                    <a:pt x="57" y="173"/>
                    <a:pt x="82" y="137"/>
                  </a:cubicBez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132" name="Freeform 38">
              <a:extLst>
                <a:ext uri="{FF2B5EF4-FFF2-40B4-BE49-F238E27FC236}">
                  <a16:creationId xmlns:a16="http://schemas.microsoft.com/office/drawing/2014/main" id="{E5BD97F4-8F31-F042-9C4A-4A4C6E407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1338"/>
              <a:ext cx="274" cy="201"/>
            </a:xfrm>
            <a:custGeom>
              <a:avLst/>
              <a:gdLst>
                <a:gd name="T0" fmla="*/ 0 w 274"/>
                <a:gd name="T1" fmla="*/ 65 h 201"/>
                <a:gd name="T2" fmla="*/ 128 w 274"/>
                <a:gd name="T3" fmla="*/ 6 h 201"/>
                <a:gd name="T4" fmla="*/ 230 w 274"/>
                <a:gd name="T5" fmla="*/ 31 h 201"/>
                <a:gd name="T6" fmla="*/ 272 w 274"/>
                <a:gd name="T7" fmla="*/ 99 h 201"/>
                <a:gd name="T8" fmla="*/ 247 w 274"/>
                <a:gd name="T9" fmla="*/ 159 h 201"/>
                <a:gd name="T10" fmla="*/ 179 w 274"/>
                <a:gd name="T11" fmla="*/ 201 h 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201"/>
                <a:gd name="T20" fmla="*/ 274 w 274"/>
                <a:gd name="T21" fmla="*/ 201 h 2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201">
                  <a:moveTo>
                    <a:pt x="0" y="65"/>
                  </a:moveTo>
                  <a:cubicBezTo>
                    <a:pt x="44" y="38"/>
                    <a:pt x="89" y="11"/>
                    <a:pt x="128" y="6"/>
                  </a:cubicBezTo>
                  <a:cubicBezTo>
                    <a:pt x="166" y="0"/>
                    <a:pt x="206" y="15"/>
                    <a:pt x="230" y="31"/>
                  </a:cubicBezTo>
                  <a:cubicBezTo>
                    <a:pt x="254" y="46"/>
                    <a:pt x="269" y="77"/>
                    <a:pt x="272" y="99"/>
                  </a:cubicBezTo>
                  <a:cubicBezTo>
                    <a:pt x="274" y="120"/>
                    <a:pt x="262" y="142"/>
                    <a:pt x="247" y="159"/>
                  </a:cubicBezTo>
                  <a:cubicBezTo>
                    <a:pt x="231" y="176"/>
                    <a:pt x="197" y="195"/>
                    <a:pt x="179" y="201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39">
            <a:extLst>
              <a:ext uri="{FF2B5EF4-FFF2-40B4-BE49-F238E27FC236}">
                <a16:creationId xmlns:a16="http://schemas.microsoft.com/office/drawing/2014/main" id="{5171445D-8FEE-484C-9F9E-CCF8246ADCFD}"/>
              </a:ext>
            </a:extLst>
          </p:cNvPr>
          <p:cNvGrpSpPr>
            <a:grpSpLocks/>
          </p:cNvGrpSpPr>
          <p:nvPr/>
        </p:nvGrpSpPr>
        <p:grpSpPr bwMode="auto">
          <a:xfrm>
            <a:off x="247650" y="1300163"/>
            <a:ext cx="6499225" cy="4148137"/>
            <a:chOff x="156" y="819"/>
            <a:chExt cx="4094" cy="2613"/>
          </a:xfrm>
        </p:grpSpPr>
        <p:sp>
          <p:nvSpPr>
            <p:cNvPr id="47115" name="Freeform 40">
              <a:extLst>
                <a:ext uri="{FF2B5EF4-FFF2-40B4-BE49-F238E27FC236}">
                  <a16:creationId xmlns:a16="http://schemas.microsoft.com/office/drawing/2014/main" id="{39582F1D-D9E0-064C-BD24-582D7A203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2672"/>
              <a:ext cx="88" cy="664"/>
            </a:xfrm>
            <a:custGeom>
              <a:avLst/>
              <a:gdLst>
                <a:gd name="T0" fmla="*/ 2 w 88"/>
                <a:gd name="T1" fmla="*/ 664 h 664"/>
                <a:gd name="T2" fmla="*/ 45 w 88"/>
                <a:gd name="T3" fmla="*/ 613 h 664"/>
                <a:gd name="T4" fmla="*/ 28 w 88"/>
                <a:gd name="T5" fmla="*/ 562 h 664"/>
                <a:gd name="T6" fmla="*/ 2 w 88"/>
                <a:gd name="T7" fmla="*/ 511 h 664"/>
                <a:gd name="T8" fmla="*/ 36 w 88"/>
                <a:gd name="T9" fmla="*/ 468 h 664"/>
                <a:gd name="T10" fmla="*/ 79 w 88"/>
                <a:gd name="T11" fmla="*/ 426 h 664"/>
                <a:gd name="T12" fmla="*/ 79 w 88"/>
                <a:gd name="T13" fmla="*/ 375 h 664"/>
                <a:gd name="T14" fmla="*/ 19 w 88"/>
                <a:gd name="T15" fmla="*/ 324 h 664"/>
                <a:gd name="T16" fmla="*/ 11 w 88"/>
                <a:gd name="T17" fmla="*/ 238 h 664"/>
                <a:gd name="T18" fmla="*/ 70 w 88"/>
                <a:gd name="T19" fmla="*/ 204 h 664"/>
                <a:gd name="T20" fmla="*/ 79 w 88"/>
                <a:gd name="T21" fmla="*/ 128 h 664"/>
                <a:gd name="T22" fmla="*/ 19 w 88"/>
                <a:gd name="T23" fmla="*/ 85 h 664"/>
                <a:gd name="T24" fmla="*/ 11 w 88"/>
                <a:gd name="T25" fmla="*/ 0 h 6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664"/>
                <a:gd name="T41" fmla="*/ 88 w 88"/>
                <a:gd name="T42" fmla="*/ 664 h 6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664">
                  <a:moveTo>
                    <a:pt x="2" y="664"/>
                  </a:moveTo>
                  <a:cubicBezTo>
                    <a:pt x="21" y="646"/>
                    <a:pt x="40" y="629"/>
                    <a:pt x="45" y="613"/>
                  </a:cubicBezTo>
                  <a:cubicBezTo>
                    <a:pt x="49" y="596"/>
                    <a:pt x="35" y="579"/>
                    <a:pt x="28" y="562"/>
                  </a:cubicBezTo>
                  <a:cubicBezTo>
                    <a:pt x="20" y="545"/>
                    <a:pt x="0" y="526"/>
                    <a:pt x="2" y="511"/>
                  </a:cubicBezTo>
                  <a:cubicBezTo>
                    <a:pt x="3" y="495"/>
                    <a:pt x="23" y="482"/>
                    <a:pt x="36" y="468"/>
                  </a:cubicBezTo>
                  <a:cubicBezTo>
                    <a:pt x="48" y="453"/>
                    <a:pt x="71" y="441"/>
                    <a:pt x="79" y="426"/>
                  </a:cubicBezTo>
                  <a:cubicBezTo>
                    <a:pt x="86" y="410"/>
                    <a:pt x="88" y="391"/>
                    <a:pt x="79" y="375"/>
                  </a:cubicBezTo>
                  <a:cubicBezTo>
                    <a:pt x="69" y="358"/>
                    <a:pt x="30" y="346"/>
                    <a:pt x="19" y="324"/>
                  </a:cubicBezTo>
                  <a:cubicBezTo>
                    <a:pt x="7" y="301"/>
                    <a:pt x="2" y="258"/>
                    <a:pt x="11" y="238"/>
                  </a:cubicBezTo>
                  <a:cubicBezTo>
                    <a:pt x="19" y="218"/>
                    <a:pt x="58" y="222"/>
                    <a:pt x="70" y="204"/>
                  </a:cubicBezTo>
                  <a:cubicBezTo>
                    <a:pt x="81" y="185"/>
                    <a:pt x="87" y="147"/>
                    <a:pt x="79" y="128"/>
                  </a:cubicBezTo>
                  <a:cubicBezTo>
                    <a:pt x="70" y="108"/>
                    <a:pt x="30" y="106"/>
                    <a:pt x="19" y="85"/>
                  </a:cubicBezTo>
                  <a:cubicBezTo>
                    <a:pt x="7" y="63"/>
                    <a:pt x="13" y="14"/>
                    <a:pt x="11" y="0"/>
                  </a:cubicBez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116" name="Text Box 41">
              <a:extLst>
                <a:ext uri="{FF2B5EF4-FFF2-40B4-BE49-F238E27FC236}">
                  <a16:creationId xmlns:a16="http://schemas.microsoft.com/office/drawing/2014/main" id="{D43EF620-184E-B147-9782-750675909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7" y="2895"/>
              <a:ext cx="35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>
                  <a:solidFill>
                    <a:srgbClr val="FFCC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i="1">
                  <a:solidFill>
                    <a:srgbClr val="FFCC00"/>
                  </a:solidFill>
                  <a:latin typeface="Arial" panose="020B0604020202020204" pitchFamily="34" charset="0"/>
                  <a:sym typeface="Symbol" pitchFamily="2" charset="2"/>
                </a:rPr>
                <a:t>ν</a:t>
              </a:r>
              <a:endParaRPr lang="en-US" altLang="en-US" i="1">
                <a:solidFill>
                  <a:srgbClr val="FFCC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117" name="Freeform 42">
              <a:extLst>
                <a:ext uri="{FF2B5EF4-FFF2-40B4-BE49-F238E27FC236}">
                  <a16:creationId xmlns:a16="http://schemas.microsoft.com/office/drawing/2014/main" id="{C6805E8B-0DF4-A54E-BB8A-9BBAA4AA9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" y="2757"/>
              <a:ext cx="509" cy="675"/>
            </a:xfrm>
            <a:custGeom>
              <a:avLst/>
              <a:gdLst>
                <a:gd name="T0" fmla="*/ 195 w 509"/>
                <a:gd name="T1" fmla="*/ 664 h 675"/>
                <a:gd name="T2" fmla="*/ 298 w 509"/>
                <a:gd name="T3" fmla="*/ 656 h 675"/>
                <a:gd name="T4" fmla="*/ 442 w 509"/>
                <a:gd name="T5" fmla="*/ 545 h 675"/>
                <a:gd name="T6" fmla="*/ 502 w 509"/>
                <a:gd name="T7" fmla="*/ 383 h 675"/>
                <a:gd name="T8" fmla="*/ 485 w 509"/>
                <a:gd name="T9" fmla="*/ 196 h 675"/>
                <a:gd name="T10" fmla="*/ 383 w 509"/>
                <a:gd name="T11" fmla="*/ 60 h 675"/>
                <a:gd name="T12" fmla="*/ 247 w 509"/>
                <a:gd name="T13" fmla="*/ 9 h 675"/>
                <a:gd name="T14" fmla="*/ 136 w 509"/>
                <a:gd name="T15" fmla="*/ 17 h 675"/>
                <a:gd name="T16" fmla="*/ 59 w 509"/>
                <a:gd name="T17" fmla="*/ 111 h 675"/>
                <a:gd name="T18" fmla="*/ 0 w 509"/>
                <a:gd name="T19" fmla="*/ 239 h 6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9"/>
                <a:gd name="T31" fmla="*/ 0 h 675"/>
                <a:gd name="T32" fmla="*/ 509 w 509"/>
                <a:gd name="T33" fmla="*/ 675 h 6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9" h="675">
                  <a:moveTo>
                    <a:pt x="195" y="664"/>
                  </a:moveTo>
                  <a:cubicBezTo>
                    <a:pt x="225" y="669"/>
                    <a:pt x="256" y="675"/>
                    <a:pt x="298" y="656"/>
                  </a:cubicBezTo>
                  <a:cubicBezTo>
                    <a:pt x="339" y="636"/>
                    <a:pt x="407" y="590"/>
                    <a:pt x="442" y="545"/>
                  </a:cubicBezTo>
                  <a:cubicBezTo>
                    <a:pt x="476" y="499"/>
                    <a:pt x="494" y="441"/>
                    <a:pt x="502" y="383"/>
                  </a:cubicBezTo>
                  <a:cubicBezTo>
                    <a:pt x="509" y="324"/>
                    <a:pt x="504" y="249"/>
                    <a:pt x="485" y="196"/>
                  </a:cubicBezTo>
                  <a:cubicBezTo>
                    <a:pt x="465" y="142"/>
                    <a:pt x="422" y="91"/>
                    <a:pt x="383" y="60"/>
                  </a:cubicBezTo>
                  <a:cubicBezTo>
                    <a:pt x="343" y="28"/>
                    <a:pt x="288" y="16"/>
                    <a:pt x="247" y="9"/>
                  </a:cubicBezTo>
                  <a:cubicBezTo>
                    <a:pt x="205" y="1"/>
                    <a:pt x="167" y="0"/>
                    <a:pt x="136" y="17"/>
                  </a:cubicBezTo>
                  <a:cubicBezTo>
                    <a:pt x="104" y="33"/>
                    <a:pt x="81" y="74"/>
                    <a:pt x="59" y="111"/>
                  </a:cubicBezTo>
                  <a:cubicBezTo>
                    <a:pt x="36" y="147"/>
                    <a:pt x="9" y="216"/>
                    <a:pt x="0" y="239"/>
                  </a:cubicBezTo>
                </a:path>
              </a:pathLst>
            </a:custGeom>
            <a:noFill/>
            <a:ln w="38100">
              <a:solidFill>
                <a:srgbClr val="FFCC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7118" name="Text Box 43">
              <a:extLst>
                <a:ext uri="{FF2B5EF4-FFF2-40B4-BE49-F238E27FC236}">
                  <a16:creationId xmlns:a16="http://schemas.microsoft.com/office/drawing/2014/main" id="{FDF8FB59-4829-A54B-828C-48206ED80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2797"/>
              <a:ext cx="96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FFCC00"/>
                  </a:solidFill>
                  <a:latin typeface="Arial" panose="020B0604020202020204" pitchFamily="34" charset="0"/>
                </a:rPr>
                <a:t>convection</a:t>
              </a:r>
              <a:endParaRPr lang="en-US" altLang="en-US">
                <a:solidFill>
                  <a:srgbClr val="FFCC00"/>
                </a:solidFill>
              </a:endParaRPr>
            </a:p>
          </p:txBody>
        </p:sp>
        <p:grpSp>
          <p:nvGrpSpPr>
            <p:cNvPr id="47119" name="Group 44">
              <a:extLst>
                <a:ext uri="{FF2B5EF4-FFF2-40B4-BE49-F238E27FC236}">
                  <a16:creationId xmlns:a16="http://schemas.microsoft.com/office/drawing/2014/main" id="{2DC7F99D-06A7-CD48-8891-F36067DDB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" y="819"/>
              <a:ext cx="4094" cy="1665"/>
              <a:chOff x="156" y="819"/>
              <a:chExt cx="4094" cy="1665"/>
            </a:xfrm>
          </p:grpSpPr>
          <p:sp>
            <p:nvSpPr>
              <p:cNvPr id="47120" name="Line 45">
                <a:extLst>
                  <a:ext uri="{FF2B5EF4-FFF2-40B4-BE49-F238E27FC236}">
                    <a16:creationId xmlns:a16="http://schemas.microsoft.com/office/drawing/2014/main" id="{82D66029-D2F4-E441-9F71-BFDCBB1CE3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" y="1395"/>
                <a:ext cx="587" cy="443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1" name="Line 46">
                <a:extLst>
                  <a:ext uri="{FF2B5EF4-FFF2-40B4-BE49-F238E27FC236}">
                    <a16:creationId xmlns:a16="http://schemas.microsoft.com/office/drawing/2014/main" id="{FD6EC649-6FEF-7742-B365-F815FD6A5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" y="1058"/>
                <a:ext cx="587" cy="443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2" name="Line 47">
                <a:extLst>
                  <a:ext uri="{FF2B5EF4-FFF2-40B4-BE49-F238E27FC236}">
                    <a16:creationId xmlns:a16="http://schemas.microsoft.com/office/drawing/2014/main" id="{67AAE947-0B82-F944-AD89-487E49CB0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" y="1188"/>
                <a:ext cx="587" cy="443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3" name="Text Box 48">
                <a:extLst>
                  <a:ext uri="{FF2B5EF4-FFF2-40B4-BE49-F238E27FC236}">
                    <a16:creationId xmlns:a16="http://schemas.microsoft.com/office/drawing/2014/main" id="{EBAF4871-BCD2-2A4F-B5E7-C40745813D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" y="819"/>
                <a:ext cx="49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solidFill>
                      <a:srgbClr val="FFCC00"/>
                    </a:solidFill>
                    <a:latin typeface="Arial" panose="020B0604020202020204" pitchFamily="34" charset="0"/>
                  </a:rPr>
                  <a:t>solar</a:t>
                </a:r>
                <a:endParaRPr lang="en-US" altLang="en-US">
                  <a:solidFill>
                    <a:srgbClr val="FFCC00"/>
                  </a:solidFill>
                </a:endParaRPr>
              </a:p>
            </p:txBody>
          </p:sp>
          <p:sp>
            <p:nvSpPr>
              <p:cNvPr id="47124" name="Text Box 49">
                <a:extLst>
                  <a:ext uri="{FF2B5EF4-FFF2-40B4-BE49-F238E27FC236}">
                    <a16:creationId xmlns:a16="http://schemas.microsoft.com/office/drawing/2014/main" id="{94133425-4C90-5B40-A78E-E8B8262CBC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6" y="1727"/>
                <a:ext cx="37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FFCC00"/>
                    </a:solidFill>
                    <a:latin typeface="Trebuchet MS" panose="020B0703020202090204" pitchFamily="34" charset="0"/>
                  </a:rPr>
                  <a:t>h</a:t>
                </a:r>
                <a:r>
                  <a:rPr lang="en-US" altLang="en-US" b="1" i="1">
                    <a:solidFill>
                      <a:srgbClr val="FFCC00"/>
                    </a:solidFill>
                    <a:latin typeface="Trebuchet MS" panose="020B0703020202090204" pitchFamily="34" charset="0"/>
                    <a:sym typeface="Symbol" pitchFamily="2" charset="2"/>
                  </a:rPr>
                  <a:t>ν</a:t>
                </a:r>
                <a:endParaRPr lang="en-US" altLang="en-US" b="1" i="1">
                  <a:solidFill>
                    <a:srgbClr val="FFCC00"/>
                  </a:solidFill>
                  <a:latin typeface="Trebuchet MS" panose="020B0703020202090204" pitchFamily="34" charset="0"/>
                </a:endParaRPr>
              </a:p>
            </p:txBody>
          </p:sp>
          <p:grpSp>
            <p:nvGrpSpPr>
              <p:cNvPr id="47125" name="Group 50">
                <a:extLst>
                  <a:ext uri="{FF2B5EF4-FFF2-40B4-BE49-F238E27FC236}">
                    <a16:creationId xmlns:a16="http://schemas.microsoft.com/office/drawing/2014/main" id="{EB1CDDD1-7EB0-0047-B6FC-EE03EB9A2D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5" y="1804"/>
                <a:ext cx="3075" cy="326"/>
                <a:chOff x="1175" y="1804"/>
                <a:chExt cx="3075" cy="326"/>
              </a:xfrm>
            </p:grpSpPr>
            <p:sp>
              <p:nvSpPr>
                <p:cNvPr id="47127" name="Line 51">
                  <a:extLst>
                    <a:ext uri="{FF2B5EF4-FFF2-40B4-BE49-F238E27FC236}">
                      <a16:creationId xmlns:a16="http://schemas.microsoft.com/office/drawing/2014/main" id="{2DF00B0F-558A-AF4E-8A7A-3E8A8C1642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5" y="1804"/>
                  <a:ext cx="2663" cy="0"/>
                </a:xfrm>
                <a:prstGeom prst="line">
                  <a:avLst/>
                </a:prstGeom>
                <a:noFill/>
                <a:ln w="38100">
                  <a:solidFill>
                    <a:srgbClr val="66CCFF"/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128" name="Line 52">
                  <a:extLst>
                    <a:ext uri="{FF2B5EF4-FFF2-40B4-BE49-F238E27FC236}">
                      <a16:creationId xmlns:a16="http://schemas.microsoft.com/office/drawing/2014/main" id="{8FA66330-4952-8743-85D1-28BB56F28E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95" y="2121"/>
                  <a:ext cx="3055" cy="9"/>
                </a:xfrm>
                <a:prstGeom prst="line">
                  <a:avLst/>
                </a:prstGeom>
                <a:noFill/>
                <a:ln w="38100">
                  <a:solidFill>
                    <a:srgbClr val="66CCFF"/>
                  </a:solidFill>
                  <a:round/>
                  <a:headEnd type="none" w="sm" len="sm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7126" name="Text Box 53">
                <a:extLst>
                  <a:ext uri="{FF2B5EF4-FFF2-40B4-BE49-F238E27FC236}">
                    <a16:creationId xmlns:a16="http://schemas.microsoft.com/office/drawing/2014/main" id="{46DC58F8-BBF5-B646-AF3D-AB7C362415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0" y="2196"/>
                <a:ext cx="11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/>
                <a:r>
                  <a:rPr lang="en-US" altLang="en-US" b="1">
                    <a:solidFill>
                      <a:srgbClr val="66CCFF"/>
                    </a:solidFill>
                    <a:latin typeface="Arial" panose="020B0604020202020204" pitchFamily="34" charset="0"/>
                  </a:rPr>
                  <a:t>Wind shear</a:t>
                </a:r>
                <a:endParaRPr lang="en-US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C763F9AA-F44B-1447-9E34-AF87C5080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Kolmogorov turbulence, in words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61D52A53-82FE-5449-AC13-2DE4C1DC5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613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Assume energy is added to system at largest scales - 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“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outer scale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”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L</a:t>
            </a:r>
            <a:r>
              <a:rPr lang="en-US" altLang="ja-JP" b="0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0</a:t>
            </a:r>
            <a:endParaRPr lang="en-US" altLang="ja-JP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pPr>
              <a:spcBef>
                <a:spcPts val="2613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Then energy cascades from larger to smaller scales (turbulent eddies 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“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break down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”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into smaller and smaller structures).  </a:t>
            </a:r>
          </a:p>
          <a:p>
            <a:pPr>
              <a:spcBef>
                <a:spcPts val="2613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Size scales where this takes place: 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“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Inertial range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”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.</a:t>
            </a:r>
          </a:p>
          <a:p>
            <a:pPr>
              <a:spcBef>
                <a:spcPts val="2613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Finally, eddy size becomes so small that it is subject to dissipation from viscosity.  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“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Inner scale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”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</a:t>
            </a:r>
            <a:r>
              <a:rPr lang="en-US" altLang="ja-JP" b="0">
                <a:latin typeface="SchoolHouse Cursive B" pitchFamily="-84" charset="0"/>
                <a:ea typeface="ヒラギノ角ゴ Pro W3" panose="020B0300000000000000" pitchFamily="34" charset="-128"/>
              </a:rPr>
              <a:t>l</a:t>
            </a:r>
            <a:r>
              <a:rPr lang="en-US" altLang="ja-JP" b="0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0</a:t>
            </a:r>
          </a:p>
          <a:p>
            <a:pPr>
              <a:spcBef>
                <a:spcPts val="2613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L</a:t>
            </a:r>
            <a:r>
              <a:rPr lang="en-US" altLang="en-US" b="0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0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ranges from 10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’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 to 100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’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 of meters; </a:t>
            </a:r>
            <a:r>
              <a:rPr lang="en-US" altLang="ja-JP" b="0">
                <a:latin typeface="SchoolHouse Cursive B" pitchFamily="-84" charset="0"/>
                <a:ea typeface="ヒラギノ角ゴ Pro W3" panose="020B0300000000000000" pitchFamily="34" charset="-128"/>
              </a:rPr>
              <a:t>l</a:t>
            </a:r>
            <a:r>
              <a:rPr lang="en-US" altLang="ja-JP" b="0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0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is a few mm</a:t>
            </a:r>
            <a:endParaRPr lang="en-US" altLang="en-US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85AAB5A6-F67D-7A4D-8732-2D0533234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Breakup of Kelvin-Helmholtz vortex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884226C2-321A-9845-9DB5-FFDCCE9FFA0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2738" y="1397000"/>
            <a:ext cx="8080375" cy="4243388"/>
          </a:xfrm>
        </p:spPr>
        <p:txBody>
          <a:bodyPr/>
          <a:lstStyle/>
          <a:p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Start with large coherent vortex structure, as is formed in K-H instability</a:t>
            </a:r>
          </a:p>
          <a:p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Watch it develop smaller and smaller substructure</a:t>
            </a:r>
          </a:p>
          <a:p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Analogous to Kolmogorov cascade from large eddies to small ones </a:t>
            </a:r>
          </a:p>
          <a:p>
            <a:endParaRPr lang="en-US" altLang="en-US" b="0" dirty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  <a:hlinkClick r:id="rId3"/>
              </a:rPr>
              <a:t>http://www.youtube.com/watch?v=hUXVHJoXMmU</a:t>
            </a:r>
            <a:endParaRPr lang="en-US" altLang="en-US" b="0" dirty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5FE1F91B-94FB-B64E-850C-1601C02DE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7050" y="0"/>
            <a:ext cx="8153400" cy="1657350"/>
          </a:xfrm>
        </p:spPr>
        <p:txBody>
          <a:bodyPr/>
          <a:lstStyle/>
          <a:p>
            <a:r>
              <a:rPr lang="fr-FR" altLang="en-US">
                <a:ea typeface="ヒラギノ角ゴ Pro W3" panose="020B0300000000000000" pitchFamily="34" charset="-128"/>
              </a:rPr>
              <a:t>How large is the Outer Scale?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AA4581B3-8980-264D-92D8-7ECF9996A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2100" y="1412875"/>
            <a:ext cx="8534400" cy="4876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Dedicated instrument, the Generalized Seeing Monitor (GSM),  built by Dept. of Astrophysics, Nice Univ.)</a:t>
            </a:r>
          </a:p>
          <a:p>
            <a:endParaRPr lang="en-US" altLang="en-US">
              <a:ea typeface="ヒラギノ角ゴ Pro W3" panose="020B0300000000000000" pitchFamily="34" charset="-128"/>
            </a:endParaRPr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BB570E3A-5B95-0446-BC70-EEABDB0EC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2533650"/>
            <a:ext cx="5299075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5868DCE8-5628-FE40-B6AF-AEE5FDC9D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2400" dirty="0" err="1">
                <a:ea typeface="ヒラギノ角ゴ Pro W3" charset="0"/>
                <a:cs typeface="ヒラギノ角ゴ Pro W3" charset="0"/>
                <a:sym typeface="Symbol" charset="0"/>
              </a:rPr>
              <a:t>Median</a:t>
            </a:r>
            <a:r>
              <a:rPr lang="fr-FR" sz="2400" dirty="0">
                <a:ea typeface="ヒラギノ角ゴ Pro W3" charset="0"/>
                <a:cs typeface="ヒラギノ角ゴ Pro W3" charset="0"/>
                <a:sym typeface="Symbol" charset="0"/>
              </a:rPr>
              <a:t> Outer </a:t>
            </a:r>
            <a:r>
              <a:rPr lang="fr-FR" sz="2400" dirty="0" err="1">
                <a:ea typeface="ヒラギノ角ゴ Pro W3" charset="0"/>
                <a:cs typeface="ヒラギノ角ゴ Pro W3" charset="0"/>
                <a:sym typeface="Symbol" charset="0"/>
              </a:rPr>
              <a:t>Scale</a:t>
            </a:r>
            <a:r>
              <a:rPr lang="fr-FR" sz="2400" dirty="0">
                <a:ea typeface="ヒラギノ角ゴ Pro W3" charset="0"/>
                <a:cs typeface="ヒラギノ角ゴ Pro W3" charset="0"/>
                <a:sym typeface="Symbol" charset="0"/>
              </a:rPr>
              <a:t> ~ 25-30 m, </a:t>
            </a:r>
            <a:r>
              <a:rPr lang="fr-FR" sz="2400" dirty="0" err="1">
                <a:ea typeface="ヒラギノ角ゴ Pro W3" charset="0"/>
                <a:cs typeface="ヒラギノ角ゴ Pro W3" charset="0"/>
                <a:sym typeface="Symbol" charset="0"/>
              </a:rPr>
              <a:t>from</a:t>
            </a:r>
            <a:r>
              <a:rPr lang="fr-FR" sz="2400" dirty="0">
                <a:ea typeface="ヒラギノ角ゴ Pro W3" charset="0"/>
                <a:cs typeface="ヒラギノ角ゴ Pro W3" charset="0"/>
                <a:sym typeface="Symbol" charset="0"/>
              </a:rPr>
              <a:t> </a:t>
            </a:r>
            <a:r>
              <a:rPr lang="fr-FR" sz="2400" dirty="0" err="1">
                <a:ea typeface="ヒラギノ角ゴ Pro W3" charset="0"/>
                <a:cs typeface="ヒラギノ角ゴ Pro W3" charset="0"/>
                <a:sym typeface="Symbol" charset="0"/>
              </a:rPr>
              <a:t>Generalized</a:t>
            </a:r>
            <a:r>
              <a:rPr lang="fr-FR" sz="2400" dirty="0">
                <a:ea typeface="ヒラギノ角ゴ Pro W3" charset="0"/>
                <a:cs typeface="ヒラギノ角ゴ Pro W3" charset="0"/>
                <a:sym typeface="Symbol" charset="0"/>
              </a:rPr>
              <a:t> </a:t>
            </a:r>
            <a:r>
              <a:rPr lang="fr-FR" sz="2400" dirty="0" err="1">
                <a:ea typeface="ヒラギノ角ゴ Pro W3" charset="0"/>
                <a:cs typeface="ヒラギノ角ゴ Pro W3" charset="0"/>
                <a:sym typeface="Symbol" charset="0"/>
              </a:rPr>
              <a:t>Seeing</a:t>
            </a:r>
            <a:r>
              <a:rPr lang="fr-FR" sz="2400" dirty="0">
                <a:ea typeface="ヒラギノ角ゴ Pro W3" charset="0"/>
                <a:cs typeface="ヒラギノ角ゴ Pro W3" charset="0"/>
                <a:sym typeface="Symbol" charset="0"/>
              </a:rPr>
              <a:t> Monitor </a:t>
            </a:r>
            <a:r>
              <a:rPr lang="fr-FR" sz="2400" dirty="0" err="1">
                <a:ea typeface="ヒラギノ角ゴ Pro W3" charset="0"/>
                <a:cs typeface="ヒラギノ角ゴ Pro W3" charset="0"/>
                <a:sym typeface="Symbol" charset="0"/>
              </a:rPr>
              <a:t>measurements</a:t>
            </a:r>
            <a:r>
              <a:rPr lang="fr-FR" sz="2400" dirty="0">
                <a:ea typeface="ヒラギノ角ゴ Pro W3" charset="0"/>
                <a:cs typeface="ヒラギノ角ゴ Pro W3" charset="0"/>
                <a:sym typeface="Symbol" charset="0"/>
              </a:rPr>
              <a:t> at </a:t>
            </a:r>
            <a:r>
              <a:rPr lang="fr-FR" sz="2400" dirty="0" err="1">
                <a:ea typeface="ヒラギノ角ゴ Pro W3" charset="0"/>
                <a:cs typeface="ヒラギノ角ゴ Pro W3" charset="0"/>
                <a:sym typeface="Symbol" charset="0"/>
              </a:rPr>
              <a:t>Calern</a:t>
            </a:r>
            <a:r>
              <a:rPr lang="fr-FR" sz="2400" dirty="0">
                <a:ea typeface="ヒラギノ角ゴ Pro W3" charset="0"/>
                <a:cs typeface="ヒラギノ角ゴ Pro W3" charset="0"/>
                <a:sym typeface="Symbol" charset="0"/>
              </a:rPr>
              <a:t>, Fr</a:t>
            </a:r>
            <a:endParaRPr lang="en-US" sz="2000" dirty="0">
              <a:ea typeface="ヒラギノ角ゴ Pro W3" charset="0"/>
              <a:cs typeface="ヒラギノ角ゴ Pro W3" charset="0"/>
              <a:sym typeface="Symbol" charset="0"/>
            </a:endParaRP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439C4A28-BC35-CB4E-AAC3-6F8F87ED0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52239" y="5868618"/>
            <a:ext cx="2972722" cy="7096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2000" b="0" dirty="0" err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Aristidi</a:t>
            </a:r>
            <a:r>
              <a:rPr lang="en-US" altLang="en-US" sz="20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et al.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F0A37-5504-D741-9F9D-297415F02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438" y="1521509"/>
            <a:ext cx="5696324" cy="4121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647589-EEAE-9A4A-B16F-7C5E84BE5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Newton was right!</a:t>
            </a:r>
          </a:p>
        </p:txBody>
      </p:sp>
      <p:pic>
        <p:nvPicPr>
          <p:cNvPr id="10242" name="Content Placeholder 5" descr="mauna_kea_observatory (1).jpg">
            <a:extLst>
              <a:ext uri="{FF2B5EF4-FFF2-40B4-BE49-F238E27FC236}">
                <a16:creationId xmlns:a16="http://schemas.microsoft.com/office/drawing/2014/main" id="{B8720B16-C386-5240-BFE1-DA1E2C33E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2" r="-1482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2363F0-FE0A-AF4A-95E3-E5B85B5BFCC3}"/>
              </a:ext>
            </a:extLst>
          </p:cNvPr>
          <p:cNvSpPr txBox="1"/>
          <p:nvPr/>
        </p:nvSpPr>
        <p:spPr>
          <a:xfrm>
            <a:off x="1746250" y="1714500"/>
            <a:ext cx="58562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3">
                    <a:lumMod val="25000"/>
                  </a:schemeClr>
                </a:solidFill>
                <a:latin typeface="Trebuchet MS"/>
                <a:ea typeface="+mn-ea"/>
                <a:cs typeface="Trebuchet MS"/>
              </a:rPr>
              <a:t>Summit of Mauna Kea, Hawaii (14,000 ft)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10FD6EFD-8561-974B-86BC-7EB793B37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Concept Question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CA81286-3BAD-D74B-9014-FD1DF9214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What do you think really determines the outer scale in the boundary layer?  At the tropopause?</a:t>
            </a:r>
          </a:p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Hints: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D1B05F65-7683-A44F-9199-82F5E6E1CA3B}"/>
              </a:ext>
            </a:extLst>
          </p:cNvPr>
          <p:cNvGrpSpPr>
            <a:grpSpLocks/>
          </p:cNvGrpSpPr>
          <p:nvPr/>
        </p:nvGrpSpPr>
        <p:grpSpPr bwMode="auto">
          <a:xfrm>
            <a:off x="1420813" y="3914775"/>
            <a:ext cx="5784850" cy="2011363"/>
            <a:chOff x="848" y="1926"/>
            <a:chExt cx="3644" cy="1267"/>
          </a:xfrm>
        </p:grpSpPr>
        <p:pic>
          <p:nvPicPr>
            <p:cNvPr id="57349" name="Picture 5">
              <a:extLst>
                <a:ext uri="{FF2B5EF4-FFF2-40B4-BE49-F238E27FC236}">
                  <a16:creationId xmlns:a16="http://schemas.microsoft.com/office/drawing/2014/main" id="{EF563257-EA41-0F49-9C4B-B37B09456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" y="1926"/>
              <a:ext cx="1613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50" name="Picture 6">
              <a:extLst>
                <a:ext uri="{FF2B5EF4-FFF2-40B4-BE49-F238E27FC236}">
                  <a16:creationId xmlns:a16="http://schemas.microsoft.com/office/drawing/2014/main" id="{94D491F1-AAF6-874B-849D-01D6A11D2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" y="2061"/>
              <a:ext cx="1470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48" name="Rectangle 7">
            <a:extLst>
              <a:ext uri="{FF2B5EF4-FFF2-40B4-BE49-F238E27FC236}">
                <a16:creationId xmlns:a16="http://schemas.microsoft.com/office/drawing/2014/main" id="{D8DB8FCF-7F11-7D4D-A6AA-432DC687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1525" y="51943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752FFF59-8C45-294B-8720-040A30E35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The Kolmogorov turbulence model, derived from dimensional analysis (1)</a:t>
            </a:r>
          </a:p>
        </p:txBody>
      </p:sp>
      <p:sp>
        <p:nvSpPr>
          <p:cNvPr id="59394" name="Text Box 3">
            <a:extLst>
              <a:ext uri="{FF2B5EF4-FFF2-40B4-BE49-F238E27FC236}">
                <a16:creationId xmlns:a16="http://schemas.microsoft.com/office/drawing/2014/main" id="{A3E22D2C-2D29-FF4B-BDF5-03D9A2A7857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304800" y="1600200"/>
            <a:ext cx="8399463" cy="49307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v = velocity,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ε = energy dissipation rate per unit mass,</a:t>
            </a:r>
            <a:b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</a:b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  = viscosity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, </a:t>
            </a:r>
            <a:r>
              <a:rPr lang="en-US" altLang="en-US" b="0">
                <a:latin typeface="SchoolHouse Cursive B" pitchFamily="-84" charset="0"/>
                <a:ea typeface="ヒラギノ角ゴ Pro W3" panose="020B0300000000000000" pitchFamily="34" charset="-128"/>
              </a:rPr>
              <a:t>l</a:t>
            </a:r>
            <a:r>
              <a:rPr lang="en-US" altLang="en-US" b="0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0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= inner scale, </a:t>
            </a:r>
            <a:r>
              <a:rPr lang="en-US" altLang="en-US" b="0">
                <a:latin typeface="SchoolHouse Cursive B" pitchFamily="-84" charset="0"/>
                <a:ea typeface="ヒラギノ角ゴ Pro W3" panose="020B0300000000000000" pitchFamily="34" charset="-128"/>
              </a:rPr>
              <a:t>l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= local spatial scale</a:t>
            </a:r>
          </a:p>
          <a:p>
            <a:pPr>
              <a:lnSpc>
                <a:spcPct val="90000"/>
              </a:lnSpc>
              <a:spcBef>
                <a:spcPct val="100000"/>
              </a:spcBef>
              <a:spcAft>
                <a:spcPct val="70000"/>
              </a:spcAft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Energy/mass  =  v</a:t>
            </a:r>
            <a:r>
              <a:rPr lang="en-US" altLang="en-US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/2 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~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v</a:t>
            </a:r>
            <a:r>
              <a:rPr lang="en-US" altLang="en-US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</a:p>
          <a:p>
            <a:pPr>
              <a:lnSpc>
                <a:spcPct val="90000"/>
              </a:lnSpc>
              <a:spcAft>
                <a:spcPct val="70000"/>
              </a:spcAft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Energy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dissipation rate per unit mass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  <a:sym typeface="Symbol" pitchFamily="2" charset="2"/>
              </a:rPr>
              <a:t>ε  ~ 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v</a:t>
            </a:r>
            <a:r>
              <a:rPr lang="en-US" altLang="en-US" sz="2800" b="0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/τ  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=  v</a:t>
            </a:r>
            <a:r>
              <a:rPr lang="en-US" altLang="en-US" b="0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/ (</a:t>
            </a:r>
            <a:r>
              <a:rPr lang="en-US" altLang="en-US" sz="2800" b="0">
                <a:latin typeface="SchoolHouse Cursive B" pitchFamily="-84" charset="0"/>
                <a:ea typeface="ＭＳ Ｐゴシック" panose="020B0600070205080204" pitchFamily="34" charset="-128"/>
              </a:rPr>
              <a:t>l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/ v)  = v</a:t>
            </a:r>
            <a:r>
              <a:rPr lang="en-US" altLang="en-US" b="0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3</a:t>
            </a:r>
            <a:r>
              <a:rPr lang="en-US" altLang="en-US" sz="2800" b="0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/ </a:t>
            </a:r>
            <a:r>
              <a:rPr lang="en-US" altLang="en-US" sz="2800" b="0">
                <a:latin typeface="SchoolHouse Cursive B" pitchFamily="-84" charset="0"/>
                <a:ea typeface="ＭＳ Ｐゴシック" panose="020B0600070205080204" pitchFamily="34" charset="-128"/>
              </a:rPr>
              <a:t>l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v ~ (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  <a:sym typeface="Symbol" pitchFamily="2" charset="2"/>
              </a:rPr>
              <a:t>ε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b="0">
                <a:latin typeface="SchoolHouse Cursive B" pitchFamily="-84" charset="0"/>
                <a:ea typeface="ＭＳ Ｐゴシック" panose="020B0600070205080204" pitchFamily="34" charset="-128"/>
              </a:rPr>
              <a:t>l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)</a:t>
            </a:r>
            <a:r>
              <a:rPr lang="en-US" altLang="en-US" sz="2800" b="0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1/3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Energy   v</a:t>
            </a:r>
            <a:r>
              <a:rPr lang="en-US" altLang="en-US" b="0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~ 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  <a:sym typeface="Symbol" pitchFamily="2" charset="2"/>
              </a:rPr>
              <a:t>ε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b="0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2/3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 </a:t>
            </a:r>
            <a:r>
              <a:rPr lang="en-US" altLang="en-US" sz="2800" b="0">
                <a:latin typeface="SchoolHouse Cursive B" pitchFamily="-84" charset="0"/>
                <a:ea typeface="ＭＳ Ｐゴシック" panose="020B0600070205080204" pitchFamily="34" charset="-128"/>
              </a:rPr>
              <a:t>l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b="0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2/3</a:t>
            </a:r>
            <a:endParaRPr lang="en-US" altLang="en-US" b="0"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2800" b="0" baseline="30000"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>
              <a:ea typeface="ヒラギノ角ゴ Pro W3" panose="020B0300000000000000" pitchFamily="34" charset="-128"/>
            </a:endParaRPr>
          </a:p>
        </p:txBody>
      </p:sp>
      <p:graphicFrame>
        <p:nvGraphicFramePr>
          <p:cNvPr id="59395" name="Object 2">
            <a:extLst>
              <a:ext uri="{FF2B5EF4-FFF2-40B4-BE49-F238E27FC236}">
                <a16:creationId xmlns:a16="http://schemas.microsoft.com/office/drawing/2014/main" id="{4192A0AE-91E3-6345-8469-6FA95B0F1B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113" y="2070100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8" name="Equation" r:id="rId4" imgW="127000" imgH="139700" progId="Equation.DSMT4">
                  <p:embed/>
                </p:oleObj>
              </mc:Choice>
              <mc:Fallback>
                <p:oleObj name="Equation" r:id="rId4" imgW="127000" imgH="139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070100"/>
                        <a:ext cx="254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8FFF5DE5-082E-584D-9206-46B2561562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Kolmogorov Turbulence Model (2)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94DF5F2C-1138-774A-BF76-6042A755D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050" y="1493838"/>
            <a:ext cx="8839200" cy="4862512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5000"/>
              </a:spcAft>
            </a:pPr>
            <a:r>
              <a:rPr lang="en-US" altLang="en-US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703020202090204" pitchFamily="34" charset="0"/>
                <a:ea typeface="ヒラギノ角ゴ Pro W3" panose="020B0300000000000000" pitchFamily="34" charset="-128"/>
              </a:rPr>
              <a:t>1-D power spectrum of velocity fluctuations: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k = 2π / </a:t>
            </a:r>
            <a:r>
              <a:rPr lang="en-US" altLang="en-US" sz="2800" b="0">
                <a:latin typeface="SchoolHouse Cursive B" pitchFamily="-84" charset="0"/>
                <a:ea typeface="ヒラギノ角ゴ Pro W3" panose="020B0300000000000000" pitchFamily="34" charset="-128"/>
              </a:rPr>
              <a:t>l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</a:t>
            </a:r>
          </a:p>
          <a:p>
            <a:pPr>
              <a:lnSpc>
                <a:spcPct val="90000"/>
              </a:lnSpc>
              <a:spcBef>
                <a:spcPct val="40000"/>
              </a:spcBef>
              <a:spcAft>
                <a:spcPct val="50000"/>
              </a:spcAft>
              <a:buFontTx/>
              <a:buNone/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  Φ(k) Δk   ~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v</a:t>
            </a:r>
            <a:r>
              <a:rPr lang="en-US" altLang="en-US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  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~  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( ε </a:t>
            </a:r>
            <a:r>
              <a:rPr lang="en-US" altLang="en-US" sz="2800" b="0">
                <a:latin typeface="SchoolHouse Cursive B" pitchFamily="-84" charset="0"/>
                <a:ea typeface="ヒラギノ角ゴ Pro W3" panose="020B0300000000000000" pitchFamily="34" charset="-128"/>
              </a:rPr>
              <a:t>l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)</a:t>
            </a:r>
            <a:r>
              <a:rPr lang="en-US" altLang="en-US" sz="2800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2/3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 </a:t>
            </a:r>
            <a:r>
              <a:rPr lang="en-US" altLang="en-US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~  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ε </a:t>
            </a:r>
            <a:r>
              <a:rPr lang="en-US" altLang="en-US" sz="2800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2/3 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k</a:t>
            </a:r>
            <a:r>
              <a:rPr lang="en-US" altLang="en-US" sz="2800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-2/3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 or, dividing by k,</a:t>
            </a:r>
          </a:p>
          <a:p>
            <a:pPr lvl="1">
              <a:lnSpc>
                <a:spcPct val="90000"/>
              </a:lnSpc>
              <a:spcAft>
                <a:spcPct val="65000"/>
              </a:spcAft>
              <a:buFontTx/>
              <a:buNone/>
            </a:pP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		 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  <a:sym typeface="Symbol" pitchFamily="2" charset="2"/>
              </a:rPr>
              <a:t>Φ(k)  ~ 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k</a:t>
            </a:r>
            <a:r>
              <a:rPr lang="en-US" altLang="en-US" sz="2800" b="0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 -5/3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 (one dimension)</a:t>
            </a:r>
          </a:p>
          <a:p>
            <a:pPr>
              <a:lnSpc>
                <a:spcPct val="90000"/>
              </a:lnSpc>
              <a:spcAft>
                <a:spcPct val="65000"/>
              </a:spcAft>
            </a:pPr>
            <a:r>
              <a:rPr lang="en-US" altLang="en-US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703020202090204" pitchFamily="34" charset="0"/>
                <a:ea typeface="ヒラギノ角ゴ Pro W3" panose="020B0300000000000000" pitchFamily="34" charset="-128"/>
              </a:rPr>
              <a:t>3-D power spectrum: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Φ</a:t>
            </a:r>
            <a:r>
              <a:rPr lang="en-US" altLang="en-US" b="0" baseline="3000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3D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(k) ~ Φ /  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k</a:t>
            </a:r>
            <a:r>
              <a:rPr lang="en-US" altLang="en-US" sz="2800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2</a:t>
            </a:r>
            <a:endParaRPr lang="en-US" altLang="en-US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pPr lvl="1">
              <a:lnSpc>
                <a:spcPct val="90000"/>
              </a:lnSpc>
              <a:spcAft>
                <a:spcPct val="65000"/>
              </a:spcAft>
              <a:buFontTx/>
              <a:buNone/>
            </a:pP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  <a:sym typeface="Symbol" pitchFamily="2" charset="2"/>
              </a:rPr>
              <a:t>		Φ</a:t>
            </a:r>
            <a:r>
              <a:rPr lang="en-US" altLang="en-US" b="0" baseline="30000">
                <a:latin typeface="Trebuchet MS" panose="020B0703020202090204" pitchFamily="34" charset="0"/>
                <a:ea typeface="ＭＳ Ｐゴシック" panose="020B0600070205080204" pitchFamily="34" charset="-128"/>
                <a:sym typeface="Symbol" pitchFamily="2" charset="2"/>
              </a:rPr>
              <a:t>3D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  <a:sym typeface="Symbol" pitchFamily="2" charset="2"/>
              </a:rPr>
              <a:t>(k)  ~ 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k</a:t>
            </a:r>
            <a:r>
              <a:rPr lang="en-US" altLang="en-US" sz="2800" b="0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 -11/3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(3 dimensions)</a:t>
            </a:r>
          </a:p>
          <a:p>
            <a:pPr>
              <a:lnSpc>
                <a:spcPct val="90000"/>
              </a:lnSpc>
              <a:spcAft>
                <a:spcPct val="65000"/>
              </a:spcAft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For a more  rigorous calculation: V. I. Tatarski, 1961, 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“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Wave Propagation in a Turbulent Medium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”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, McGraw-Hill, NY</a:t>
            </a:r>
          </a:p>
          <a:p>
            <a:pPr algn="ctr">
              <a:lnSpc>
                <a:spcPct val="90000"/>
              </a:lnSpc>
              <a:spcAft>
                <a:spcPct val="65000"/>
              </a:spcAft>
              <a:buFontTx/>
              <a:buNone/>
            </a:pPr>
            <a:endParaRPr lang="en-US" altLang="en-US" sz="200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00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Content Placeholder 18" descr="Screen shot 2011-10-03 at 10.46.14 PM.png">
            <a:extLst>
              <a:ext uri="{FF2B5EF4-FFF2-40B4-BE49-F238E27FC236}">
                <a16:creationId xmlns:a16="http://schemas.microsoft.com/office/drawing/2014/main" id="{A579EE65-5009-D84F-B208-EEBD691742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832" b="6654"/>
          <a:stretch>
            <a:fillRect/>
          </a:stretch>
        </p:blipFill>
        <p:spPr>
          <a:xfrm>
            <a:off x="3875088" y="933450"/>
            <a:ext cx="4760912" cy="4489450"/>
          </a:xfrm>
        </p:spPr>
      </p:pic>
      <p:sp>
        <p:nvSpPr>
          <p:cNvPr id="63490" name="Text Box 3">
            <a:extLst>
              <a:ext uri="{FF2B5EF4-FFF2-40B4-BE49-F238E27FC236}">
                <a16:creationId xmlns:a16="http://schemas.microsoft.com/office/drawing/2014/main" id="{C641D81F-FCEB-DC4E-8A86-89B05627AD4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249863" y="5265738"/>
            <a:ext cx="1833562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 i="1">
                <a:solidFill>
                  <a:schemeClr val="bg2"/>
                </a:solidFill>
                <a:latin typeface="Symbol" pitchFamily="2" charset="2"/>
              </a:rPr>
              <a:t>k</a:t>
            </a:r>
            <a:r>
              <a:rPr lang="en-US" altLang="en-US" sz="2000" b="1">
                <a:solidFill>
                  <a:schemeClr val="bg2"/>
                </a:solidFill>
              </a:rPr>
              <a:t> (</a:t>
            </a:r>
            <a:r>
              <a:rPr lang="en-US" altLang="en-US" sz="2000" b="1">
                <a:solidFill>
                  <a:schemeClr val="bg2"/>
                </a:solidFill>
                <a:latin typeface="Helvetica" pitchFamily="2" charset="0"/>
              </a:rPr>
              <a:t>cm</a:t>
            </a:r>
            <a:r>
              <a:rPr lang="en-US" altLang="en-US" sz="2000" b="1" baseline="30000">
                <a:solidFill>
                  <a:schemeClr val="bg2"/>
                </a:solidFill>
                <a:latin typeface="Helvetica" pitchFamily="2" charset="0"/>
              </a:rPr>
              <a:t>-1</a:t>
            </a:r>
            <a:r>
              <a:rPr lang="en-US" altLang="en-US" sz="2000" b="1">
                <a:solidFill>
                  <a:schemeClr val="bg2"/>
                </a:solidFill>
              </a:rPr>
              <a:t>)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63491" name="Text Box 5">
            <a:extLst>
              <a:ext uri="{FF2B5EF4-FFF2-40B4-BE49-F238E27FC236}">
                <a16:creationId xmlns:a16="http://schemas.microsoft.com/office/drawing/2014/main" id="{CCDEFF50-9979-4F4F-B5BF-F6156231017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 rot="-5400000">
            <a:off x="2424906" y="3310732"/>
            <a:ext cx="3171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0000"/>
                </a:solidFill>
                <a:latin typeface="Trebuchet MS" panose="020B0703020202090204" pitchFamily="34" charset="0"/>
              </a:rPr>
              <a:t>Power  (arbitrary units)</a:t>
            </a:r>
            <a:endParaRPr lang="en-US" altLang="en-US" sz="1600">
              <a:solidFill>
                <a:srgbClr val="000000"/>
              </a:solidFill>
              <a:latin typeface="Trebuchet MS" panose="020B0703020202090204" pitchFamily="34" charset="0"/>
            </a:endParaRPr>
          </a:p>
        </p:txBody>
      </p:sp>
      <p:sp>
        <p:nvSpPr>
          <p:cNvPr id="172038" name="Rectangle 6">
            <a:extLst>
              <a:ext uri="{FF2B5EF4-FFF2-40B4-BE49-F238E27FC236}">
                <a16:creationId xmlns:a16="http://schemas.microsoft.com/office/drawing/2014/main" id="{DD64269C-27D6-7B4D-83E8-082B708D39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Lab experiments agree</a:t>
            </a:r>
          </a:p>
        </p:txBody>
      </p:sp>
      <p:sp>
        <p:nvSpPr>
          <p:cNvPr id="63493" name="Rectangle 7">
            <a:extLst>
              <a:ext uri="{FF2B5EF4-FFF2-40B4-BE49-F238E27FC236}">
                <a16:creationId xmlns:a16="http://schemas.microsoft.com/office/drawing/2014/main" id="{2794AB2C-E8BC-EA40-8731-B508AF039DD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63525" y="1409700"/>
            <a:ext cx="3409950" cy="4876800"/>
          </a:xfrm>
        </p:spPr>
        <p:txBody>
          <a:bodyPr/>
          <a:lstStyle/>
          <a:p>
            <a:r>
              <a:rPr lang="en-US" altLang="en-US" sz="24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Air jet, 10 cm diameter (Champagne, 1978)</a:t>
            </a:r>
          </a:p>
          <a:p>
            <a:endParaRPr lang="en-US" altLang="en-US" sz="24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sz="24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Assumptions: turbulence is homogeneous, isotropic, stationary in time</a:t>
            </a:r>
          </a:p>
        </p:txBody>
      </p:sp>
      <p:sp>
        <p:nvSpPr>
          <p:cNvPr id="63494" name="Text Box 9">
            <a:extLst>
              <a:ext uri="{FF2B5EF4-FFF2-40B4-BE49-F238E27FC236}">
                <a16:creationId xmlns:a16="http://schemas.microsoft.com/office/drawing/2014/main" id="{AA96DD13-F5C8-FA42-97A2-23A55FB4B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2465388"/>
            <a:ext cx="1498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200">
                <a:solidFill>
                  <a:schemeClr val="bg2"/>
                </a:solidFill>
                <a:latin typeface="Trebuchet MS" panose="020B0703020202090204" pitchFamily="34" charset="0"/>
              </a:rPr>
              <a:t>Slope -5/3</a:t>
            </a:r>
          </a:p>
        </p:txBody>
      </p:sp>
      <p:grpSp>
        <p:nvGrpSpPr>
          <p:cNvPr id="63495" name="Group 15">
            <a:extLst>
              <a:ext uri="{FF2B5EF4-FFF2-40B4-BE49-F238E27FC236}">
                <a16:creationId xmlns:a16="http://schemas.microsoft.com/office/drawing/2014/main" id="{1DA30557-4F3A-B449-8D29-262237A6DA63}"/>
              </a:ext>
            </a:extLst>
          </p:cNvPr>
          <p:cNvGrpSpPr>
            <a:grpSpLocks/>
          </p:cNvGrpSpPr>
          <p:nvPr/>
        </p:nvGrpSpPr>
        <p:grpSpPr bwMode="auto">
          <a:xfrm>
            <a:off x="5311775" y="2638425"/>
            <a:ext cx="565150" cy="1052513"/>
            <a:chOff x="3259138" y="5241925"/>
            <a:chExt cx="565150" cy="1052513"/>
          </a:xfrm>
        </p:grpSpPr>
        <p:sp>
          <p:nvSpPr>
            <p:cNvPr id="63499" name="Text Box 11">
              <a:extLst>
                <a:ext uri="{FF2B5EF4-FFF2-40B4-BE49-F238E27FC236}">
                  <a16:creationId xmlns:a16="http://schemas.microsoft.com/office/drawing/2014/main" id="{2A2BB993-88DE-174F-B92E-40C2C82D17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138" y="5837238"/>
              <a:ext cx="565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/>
                <a:t> </a:t>
              </a:r>
              <a:r>
                <a:rPr lang="en-US" altLang="en-US" b="1">
                  <a:solidFill>
                    <a:srgbClr val="FF3300"/>
                  </a:solidFill>
                </a:rPr>
                <a:t>L</a:t>
              </a:r>
              <a:r>
                <a:rPr lang="en-US" altLang="en-US" b="1" baseline="-25000">
                  <a:solidFill>
                    <a:srgbClr val="FF3300"/>
                  </a:solidFill>
                </a:rPr>
                <a:t>0</a:t>
              </a:r>
              <a:endParaRPr lang="en-US" altLang="en-US" b="1">
                <a:solidFill>
                  <a:srgbClr val="FF3300"/>
                </a:solidFill>
              </a:endParaRPr>
            </a:p>
          </p:txBody>
        </p:sp>
        <p:sp>
          <p:nvSpPr>
            <p:cNvPr id="63500" name="Line 12">
              <a:extLst>
                <a:ext uri="{FF2B5EF4-FFF2-40B4-BE49-F238E27FC236}">
                  <a16:creationId xmlns:a16="http://schemas.microsoft.com/office/drawing/2014/main" id="{DD7C62F1-8495-E441-968B-F833206122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8850" y="5241925"/>
              <a:ext cx="0" cy="5000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3496" name="Group 16">
            <a:extLst>
              <a:ext uri="{FF2B5EF4-FFF2-40B4-BE49-F238E27FC236}">
                <a16:creationId xmlns:a16="http://schemas.microsoft.com/office/drawing/2014/main" id="{614EDE8C-F66C-6F4B-8681-DA2A7447EE23}"/>
              </a:ext>
            </a:extLst>
          </p:cNvPr>
          <p:cNvGrpSpPr>
            <a:grpSpLocks/>
          </p:cNvGrpSpPr>
          <p:nvPr/>
        </p:nvGrpSpPr>
        <p:grpSpPr bwMode="auto">
          <a:xfrm>
            <a:off x="7256463" y="4052888"/>
            <a:ext cx="528637" cy="993775"/>
            <a:chOff x="5066027" y="5259388"/>
            <a:chExt cx="528009" cy="994420"/>
          </a:xfrm>
        </p:grpSpPr>
        <p:sp>
          <p:nvSpPr>
            <p:cNvPr id="63497" name="Rectangle 10">
              <a:extLst>
                <a:ext uri="{FF2B5EF4-FFF2-40B4-BE49-F238E27FC236}">
                  <a16:creationId xmlns:a16="http://schemas.microsoft.com/office/drawing/2014/main" id="{F5694F8F-0E43-874D-B649-6F4D99F30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027" y="5792143"/>
              <a:ext cx="5280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/>
                <a:t> </a:t>
              </a:r>
              <a:r>
                <a:rPr lang="en-US" altLang="en-US" b="1">
                  <a:solidFill>
                    <a:srgbClr val="FF3300"/>
                  </a:solidFill>
                  <a:latin typeface="SchoolHouse Cursive B" pitchFamily="-84" charset="0"/>
                </a:rPr>
                <a:t>l</a:t>
              </a:r>
              <a:r>
                <a:rPr lang="en-US" altLang="en-US" baseline="-25000">
                  <a:solidFill>
                    <a:srgbClr val="FF3300"/>
                  </a:solidFill>
                </a:rPr>
                <a:t>0</a:t>
              </a:r>
              <a:endParaRPr lang="en-US" altLang="en-US" baseline="-25000"/>
            </a:p>
          </p:txBody>
        </p:sp>
        <p:sp>
          <p:nvSpPr>
            <p:cNvPr id="63498" name="Line 13">
              <a:extLst>
                <a:ext uri="{FF2B5EF4-FFF2-40B4-BE49-F238E27FC236}">
                  <a16:creationId xmlns:a16="http://schemas.microsoft.com/office/drawing/2014/main" id="{ECCCFF8A-F966-2E41-8DB8-024392A2D8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8763" y="5259388"/>
              <a:ext cx="0" cy="5000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BA14-9DD2-EC4E-9BBB-1EC749691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rebuchet MS" panose="020B0703020202090204" pitchFamily="34" charset="0"/>
                <a:ea typeface="ヒラギノ角ゴ Pro W3" panose="020B0300000000000000" pitchFamily="34" charset="-128"/>
              </a:rPr>
              <a:t>The size of the inertial range is related to the Reynolds number</a:t>
            </a:r>
          </a:p>
        </p:txBody>
      </p:sp>
      <p:sp>
        <p:nvSpPr>
          <p:cNvPr id="65538" name="Content Placeholder 2">
            <a:extLst>
              <a:ext uri="{FF2B5EF4-FFF2-40B4-BE49-F238E27FC236}">
                <a16:creationId xmlns:a16="http://schemas.microsoft.com/office/drawing/2014/main" id="{1FC660B2-4E21-C940-95E5-A35F7CD0C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Trebuchet MS" panose="020B0703020202090204" pitchFamily="34" charset="0"/>
                <a:ea typeface="ヒラギノ角ゴ Pro W3" panose="020B0300000000000000" pitchFamily="34" charset="-128"/>
              </a:rPr>
              <a:t>Outer scale of turbulence: </a:t>
            </a:r>
            <a:r>
              <a:rPr lang="en-US" altLang="en-US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L</a:t>
            </a:r>
            <a:r>
              <a:rPr lang="en-US" altLang="en-US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0</a:t>
            </a:r>
          </a:p>
          <a:p>
            <a:pPr lvl="1"/>
            <a:r>
              <a:rPr lang="en-US" altLang="en-US">
                <a:latin typeface="Trebuchet MS" panose="020B0703020202090204" pitchFamily="34" charset="0"/>
                <a:ea typeface="ヒラギノ角ゴ Pro W3" panose="020B0300000000000000" pitchFamily="34" charset="-128"/>
              </a:rPr>
              <a:t>Size of the largest turbulent eddy</a:t>
            </a:r>
          </a:p>
          <a:p>
            <a:r>
              <a:rPr lang="en-US" altLang="en-US">
                <a:latin typeface="Trebuchet MS" panose="020B0703020202090204" pitchFamily="34" charset="0"/>
                <a:ea typeface="ヒラギノ角ゴ Pro W3" panose="020B0300000000000000" pitchFamily="34" charset="-128"/>
              </a:rPr>
              <a:t>Inner scale of turbulence: </a:t>
            </a:r>
            <a:r>
              <a:rPr lang="en-US" altLang="en-US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l</a:t>
            </a:r>
            <a:r>
              <a:rPr lang="en-US" altLang="en-US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0</a:t>
            </a:r>
          </a:p>
          <a:p>
            <a:pPr lvl="1"/>
            <a:r>
              <a:rPr lang="en-US" altLang="en-US">
                <a:latin typeface="Trebuchet MS" panose="020B0703020202090204" pitchFamily="34" charset="0"/>
                <a:ea typeface="ヒラギノ角ゴ Pro W3" panose="020B0300000000000000" pitchFamily="34" charset="-128"/>
              </a:rPr>
              <a:t>Below this scale, collisional viscosity wipes out any remaining velocity gradients</a:t>
            </a:r>
          </a:p>
          <a:p>
            <a:r>
              <a:rPr lang="en-US" altLang="en-US">
                <a:latin typeface="Trebuchet MS" panose="020B0703020202090204" pitchFamily="34" charset="0"/>
                <a:ea typeface="ヒラギノ角ゴ Pro W3" panose="020B0300000000000000" pitchFamily="34" charset="-128"/>
              </a:rPr>
              <a:t>Can show that</a:t>
            </a:r>
          </a:p>
          <a:p>
            <a:endParaRPr lang="en-US" altLang="en-US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endParaRPr lang="en-US" altLang="en-US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r>
              <a:rPr lang="ja-JP" altLang="en-US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“</a:t>
            </a:r>
            <a:r>
              <a:rPr lang="en-US" altLang="ja-JP">
                <a:latin typeface="Trebuchet MS" panose="020B0703020202090204" pitchFamily="34" charset="0"/>
                <a:ea typeface="ヒラギノ角ゴ Pro W3" panose="020B0300000000000000" pitchFamily="34" charset="-128"/>
              </a:rPr>
              <a:t>Fully developed turbulence</a:t>
            </a:r>
            <a:r>
              <a:rPr lang="ja-JP" altLang="en-US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”</a:t>
            </a:r>
            <a:r>
              <a:rPr lang="en-US" altLang="ja-JP">
                <a:latin typeface="Trebuchet MS" panose="020B0703020202090204" pitchFamily="34" charset="0"/>
                <a:ea typeface="ヒラギノ角ゴ Pro W3" panose="020B0300000000000000" pitchFamily="34" charset="-128"/>
              </a:rPr>
              <a:t>: Re &gt;  5 x 10</a:t>
            </a:r>
            <a:r>
              <a:rPr lang="en-US" altLang="ja-JP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3 </a:t>
            </a:r>
            <a:r>
              <a:rPr lang="en-US" altLang="ja-JP">
                <a:latin typeface="Trebuchet MS" panose="020B0703020202090204" pitchFamily="34" charset="0"/>
                <a:ea typeface="ヒラギノ角ゴ Pro W3" panose="020B0300000000000000" pitchFamily="34" charset="-128"/>
              </a:rPr>
              <a:t>(or more)</a:t>
            </a:r>
            <a:endParaRPr lang="en-US" altLang="en-US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</p:txBody>
      </p:sp>
      <p:graphicFrame>
        <p:nvGraphicFramePr>
          <p:cNvPr id="65539" name="Object 2">
            <a:extLst>
              <a:ext uri="{FF2B5EF4-FFF2-40B4-BE49-F238E27FC236}">
                <a16:creationId xmlns:a16="http://schemas.microsoft.com/office/drawing/2014/main" id="{B1A8A0E7-EB62-FF46-A652-88997195FE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8775" y="4067175"/>
          <a:ext cx="56769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3" imgW="2959100" imgH="876300" progId="Equation.3">
                  <p:embed/>
                </p:oleObj>
              </mc:Choice>
              <mc:Fallback>
                <p:oleObj name="Equation" r:id="rId3" imgW="2959100" imgH="876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4067175"/>
                        <a:ext cx="567690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8F49-7FA9-7744-BAE4-86DB4139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rebuchet MS" panose="020B0703020202090204" pitchFamily="34" charset="0"/>
                <a:ea typeface="ヒラギノ角ゴ Pro W3" panose="020B0300000000000000" pitchFamily="34" charset="-128"/>
              </a:rPr>
              <a:t>What does a Kolmogorov distribution of phase look like?</a:t>
            </a:r>
          </a:p>
        </p:txBody>
      </p:sp>
      <p:grpSp>
        <p:nvGrpSpPr>
          <p:cNvPr id="66562" name="Group 8">
            <a:extLst>
              <a:ext uri="{FF2B5EF4-FFF2-40B4-BE49-F238E27FC236}">
                <a16:creationId xmlns:a16="http://schemas.microsoft.com/office/drawing/2014/main" id="{5AA1A058-8F82-D749-8CB9-4C6139E3007B}"/>
              </a:ext>
            </a:extLst>
          </p:cNvPr>
          <p:cNvGrpSpPr>
            <a:grpSpLocks/>
          </p:cNvGrpSpPr>
          <p:nvPr/>
        </p:nvGrpSpPr>
        <p:grpSpPr bwMode="auto">
          <a:xfrm>
            <a:off x="352425" y="1524000"/>
            <a:ext cx="4646613" cy="4719638"/>
            <a:chOff x="352707" y="1524000"/>
            <a:chExt cx="4646255" cy="4720396"/>
          </a:xfrm>
        </p:grpSpPr>
        <p:pic>
          <p:nvPicPr>
            <p:cNvPr id="66564" name="Picture 5" descr="Kolmogorov_phase_screen.png">
              <a:extLst>
                <a:ext uri="{FF2B5EF4-FFF2-40B4-BE49-F238E27FC236}">
                  <a16:creationId xmlns:a16="http://schemas.microsoft.com/office/drawing/2014/main" id="{50BA7756-56BD-D842-A77C-B8336F20F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843" y="1524000"/>
              <a:ext cx="4587119" cy="469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65" name="TextBox 6">
              <a:extLst>
                <a:ext uri="{FF2B5EF4-FFF2-40B4-BE49-F238E27FC236}">
                  <a16:creationId xmlns:a16="http://schemas.microsoft.com/office/drawing/2014/main" id="{C861F8C4-2858-744D-8DE5-A03CF4E3B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0933" y="5782731"/>
              <a:ext cx="25386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rebuchet MS" panose="020B0703020202090204" pitchFamily="34" charset="0"/>
                </a:rPr>
                <a:t>Position (meters)</a:t>
              </a:r>
            </a:p>
          </p:txBody>
        </p:sp>
        <p:sp>
          <p:nvSpPr>
            <p:cNvPr id="66566" name="TextBox 7">
              <a:extLst>
                <a:ext uri="{FF2B5EF4-FFF2-40B4-BE49-F238E27FC236}">
                  <a16:creationId xmlns:a16="http://schemas.microsoft.com/office/drawing/2014/main" id="{E21AF771-82BB-8A4C-8E45-9C6EBEE32D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685798" y="3471332"/>
              <a:ext cx="253867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rebuchet MS" panose="020B0703020202090204" pitchFamily="34" charset="0"/>
                </a:rPr>
                <a:t>Position (meters)</a:t>
              </a:r>
            </a:p>
          </p:txBody>
        </p:sp>
      </p:grpSp>
      <p:sp>
        <p:nvSpPr>
          <p:cNvPr id="66563" name="TextBox 9">
            <a:extLst>
              <a:ext uri="{FF2B5EF4-FFF2-40B4-BE49-F238E27FC236}">
                <a16:creationId xmlns:a16="http://schemas.microsoft.com/office/drawing/2014/main" id="{FF2B0959-250F-8C49-B122-960C1B2BE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938" y="1998663"/>
            <a:ext cx="34639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Trebuchet MS" panose="020B0703020202090204" pitchFamily="34" charset="0"/>
              </a:rPr>
              <a:t>A Kolmogorov </a:t>
            </a:r>
            <a:r>
              <a:rPr lang="ja-JP" altLang="en-US">
                <a:latin typeface="Trebuchet MS" panose="020B0703020202090204" pitchFamily="34" charset="0"/>
              </a:rPr>
              <a:t>“</a:t>
            </a:r>
            <a:r>
              <a:rPr lang="en-US" altLang="ja-JP">
                <a:latin typeface="Trebuchet MS" panose="020B0703020202090204" pitchFamily="34" charset="0"/>
              </a:rPr>
              <a:t>phase screen</a:t>
            </a:r>
            <a:r>
              <a:rPr lang="ja-JP" altLang="en-US">
                <a:latin typeface="Trebuchet MS" panose="020B0703020202090204" pitchFamily="34" charset="0"/>
              </a:rPr>
              <a:t>”</a:t>
            </a:r>
            <a:r>
              <a:rPr lang="en-US" altLang="ja-JP">
                <a:latin typeface="Trebuchet MS" panose="020B0703020202090204" pitchFamily="34" charset="0"/>
              </a:rPr>
              <a:t> courtesy of Don Gavel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latin typeface="Trebuchet MS" panose="020B070302020209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Trebuchet MS" panose="020B0703020202090204" pitchFamily="34" charset="0"/>
              </a:rPr>
              <a:t>Shading (black to white) represents phase differences of ~1.5 μm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>
              <a:latin typeface="Trebuchet MS" panose="020B070302020209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>
                <a:latin typeface="Trebuchet MS" panose="020B0703020202090204" pitchFamily="34" charset="0"/>
              </a:rPr>
              <a:t>r</a:t>
            </a:r>
            <a:r>
              <a:rPr lang="en-US" altLang="en-US" baseline="-25000">
                <a:latin typeface="Trebuchet MS" panose="020B0703020202090204" pitchFamily="34" charset="0"/>
              </a:rPr>
              <a:t>0</a:t>
            </a:r>
            <a:r>
              <a:rPr lang="en-US" altLang="en-US">
                <a:latin typeface="Trebuchet MS" panose="020B0703020202090204" pitchFamily="34" charset="0"/>
              </a:rPr>
              <a:t> = 0.4 meter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CBAA1C08-AFF4-CD41-96ED-A986E1043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Structure functions are used a lot in AO discussions.  What are they?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633B717F-4829-664F-8609-8B250EE2C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Mean values of meteorological variables change over minutes to hours.  Examples:  T, p, humidity</a:t>
            </a:r>
          </a:p>
          <a:p>
            <a:pPr>
              <a:spcBef>
                <a:spcPct val="105000"/>
              </a:spcBef>
              <a:spcAft>
                <a:spcPct val="40000"/>
              </a:spcAft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If   f(t)   is a non-stationary random variable, </a:t>
            </a:r>
          </a:p>
          <a:p>
            <a:pPr lvl="1">
              <a:spcBef>
                <a:spcPct val="70000"/>
              </a:spcBef>
              <a:spcAft>
                <a:spcPct val="50000"/>
              </a:spcAft>
              <a:buFontTx/>
              <a:buNone/>
            </a:pP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	F</a:t>
            </a:r>
            <a:r>
              <a:rPr lang="en-US" altLang="en-US" b="0" baseline="-25000">
                <a:latin typeface="Trebuchet MS" panose="020B070302020209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(τ)  =   f ( t +τ) - f ( t)    is a difference function that is stationary for small  τ .</a:t>
            </a:r>
          </a:p>
          <a:p>
            <a:pPr>
              <a:spcAft>
                <a:spcPct val="50000"/>
              </a:spcAft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Structure function is measure of intensity of fluctuations of   f (t)   over a time scale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less than or equal to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τ :</a:t>
            </a:r>
          </a:p>
          <a:p>
            <a:pPr lvl="1">
              <a:buFontTx/>
              <a:buNone/>
            </a:pP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  D</a:t>
            </a:r>
            <a:r>
              <a:rPr lang="en-US" altLang="en-US" b="0" baseline="-25000">
                <a:latin typeface="Trebuchet MS" panose="020B0703020202090204" pitchFamily="34" charset="0"/>
                <a:ea typeface="ＭＳ Ｐゴシック" panose="020B0600070205080204" pitchFamily="34" charset="-128"/>
              </a:rPr>
              <a:t>f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(τ)  =  &lt; [ F</a:t>
            </a:r>
            <a:r>
              <a:rPr lang="en-US" altLang="en-US" b="0" baseline="-25000">
                <a:latin typeface="Trebuchet MS" panose="020B070302020209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(τ) ]</a:t>
            </a:r>
            <a:r>
              <a:rPr lang="en-US" altLang="en-US" b="0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&gt;  =  &lt; [ f (t + τ) - f ( t) ]</a:t>
            </a:r>
            <a:r>
              <a:rPr lang="en-US" altLang="en-US" b="0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&gt; </a:t>
            </a:r>
          </a:p>
          <a:p>
            <a:endParaRPr lang="en-US" altLang="en-US" sz="2000">
              <a:ea typeface="ヒラギノ角ゴ Pro W3" panose="020B0300000000000000" pitchFamily="34" charset="-128"/>
            </a:endParaRPr>
          </a:p>
          <a:p>
            <a:pPr lvl="1">
              <a:buFontTx/>
              <a:buNone/>
            </a:pPr>
            <a:r>
              <a:rPr lang="en-US" altLang="en-US" sz="2000">
                <a:ea typeface="ヒラギノ角ゴ Pro W3" panose="020B0300000000000000" pitchFamily="34" charset="-128"/>
              </a:rPr>
              <a:t>   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8525-E87F-1146-99C1-F0E2A51C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rebuchet MS" panose="020B0703020202090204" pitchFamily="34" charset="0"/>
                <a:ea typeface="ヒラギノ角ゴ Pro W3" panose="020B0300000000000000" pitchFamily="34" charset="-128"/>
              </a:rPr>
              <a:t>More about the structure function (1)</a:t>
            </a:r>
          </a:p>
        </p:txBody>
      </p:sp>
      <p:pic>
        <p:nvPicPr>
          <p:cNvPr id="69634" name="Picture 2">
            <a:extLst>
              <a:ext uri="{FF2B5EF4-FFF2-40B4-BE49-F238E27FC236}">
                <a16:creationId xmlns:a16="http://schemas.microsoft.com/office/drawing/2014/main" id="{B682B33E-D2B3-F649-ABFC-E202892B3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435100"/>
            <a:ext cx="83708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4" descr="Phase_vs_position_with_shifted.png">
            <a:extLst>
              <a:ext uri="{FF2B5EF4-FFF2-40B4-BE49-F238E27FC236}">
                <a16:creationId xmlns:a16="http://schemas.microsoft.com/office/drawing/2014/main" id="{EB23D1FF-9951-1F41-BB65-0E2EFCB41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63" y="2727325"/>
            <a:ext cx="54006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23B9E6FC-94D4-D949-B16F-41DF5D5806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Structure function for atmospheric fluctuations, Kolmogorov turbulence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035B066E-5F8A-7E4F-9CEF-AC6ABB5D3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2750" y="1704975"/>
            <a:ext cx="8350250" cy="4876800"/>
          </a:xfrm>
        </p:spPr>
        <p:txBody>
          <a:bodyPr/>
          <a:lstStyle/>
          <a:p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Scaling law  we derived earlier:  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v</a:t>
            </a:r>
            <a:r>
              <a:rPr lang="en-US" altLang="en-US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~ ε</a:t>
            </a:r>
            <a:r>
              <a:rPr lang="en-US" altLang="en-US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2/3 </a:t>
            </a:r>
            <a:r>
              <a:rPr lang="en-US" altLang="en-US" b="0">
                <a:latin typeface="SchoolHouse Cursive B" pitchFamily="-84" charset="0"/>
                <a:ea typeface="ヒラギノ角ゴ Pro W3" panose="020B0300000000000000" pitchFamily="34" charset="-128"/>
              </a:rPr>
              <a:t>l</a:t>
            </a:r>
            <a:r>
              <a:rPr lang="en-US" altLang="en-US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2/3 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~ 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r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</a:t>
            </a:r>
            <a:r>
              <a:rPr lang="en-US" altLang="en-US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2/3 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where 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r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is spatial separation between two points</a:t>
            </a:r>
          </a:p>
          <a:p>
            <a:endParaRPr lang="en-US" altLang="en-US" sz="2800" baseline="3000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Heuristic derivation: Velocity structure function ~ 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v</a:t>
            </a:r>
            <a:r>
              <a:rPr lang="en-US" altLang="en-US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altLang="en-US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   </a:t>
            </a:r>
            <a:endParaRPr lang="en-US" altLang="en-US" sz="2800" baseline="3000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pPr>
              <a:buFontTx/>
              <a:buNone/>
            </a:pPr>
            <a:r>
              <a:rPr lang="en-US" altLang="en-US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  </a:t>
            </a:r>
          </a:p>
          <a:p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Here C</a:t>
            </a:r>
            <a:r>
              <a:rPr lang="en-US" altLang="en-US" b="0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v</a:t>
            </a:r>
            <a:r>
              <a:rPr lang="en-US" altLang="en-US" b="0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= constant to clean up 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“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look</a:t>
            </a:r>
            <a:r>
              <a:rPr lang="ja-JP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”</a:t>
            </a:r>
            <a:r>
              <a:rPr lang="en-US" altLang="ja-JP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of the equation</a:t>
            </a:r>
            <a:endParaRPr lang="en-US" altLang="en-US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</p:txBody>
      </p:sp>
      <p:graphicFrame>
        <p:nvGraphicFramePr>
          <p:cNvPr id="71683" name="Object 2">
            <a:extLst>
              <a:ext uri="{FF2B5EF4-FFF2-40B4-BE49-F238E27FC236}">
                <a16:creationId xmlns:a16="http://schemas.microsoft.com/office/drawing/2014/main" id="{C51B078B-A4B8-4347-A3DA-CBD1BC54F7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5025" y="4037013"/>
          <a:ext cx="71548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name="Equation" r:id="rId4" imgW="3302000" imgH="304800" progId="Equation.DSMT4">
                  <p:embed/>
                </p:oleObj>
              </mc:Choice>
              <mc:Fallback>
                <p:oleObj name="Equation" r:id="rId4" imgW="3302000" imgH="304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4037013"/>
                        <a:ext cx="71548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C5EB3AE2-7499-F440-A69E-226D69F0C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Derivation of D</a:t>
            </a:r>
            <a:r>
              <a:rPr lang="en-US" altLang="en-US" baseline="-25000">
                <a:ea typeface="ヒラギノ角ゴ Pro W3" panose="020B0300000000000000" pitchFamily="34" charset="-128"/>
              </a:rPr>
              <a:t>v</a:t>
            </a:r>
            <a:r>
              <a:rPr lang="en-US" altLang="en-US">
                <a:ea typeface="ヒラギノ角ゴ Pro W3" panose="020B0300000000000000" pitchFamily="34" charset="-128"/>
              </a:rPr>
              <a:t> from dimensional analysis (1)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EAB6780B-7C14-A040-99DB-22926BFB5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If turbulence is homogenous, isotropic, stationary</a:t>
            </a:r>
          </a:p>
          <a:p>
            <a:pPr lvl="1">
              <a:lnSpc>
                <a:spcPct val="90000"/>
              </a:lnSpc>
            </a:pPr>
            <a:endParaRPr lang="en-US" altLang="en-US" sz="2800" b="0"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endParaRPr lang="en-US" altLang="en-US" sz="2800" b="0"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where </a:t>
            </a:r>
            <a:r>
              <a:rPr lang="en-US" altLang="en-US" sz="2800" b="0" i="1">
                <a:latin typeface="Trebuchet MS" panose="020B0703020202090204" pitchFamily="34" charset="0"/>
                <a:ea typeface="ＭＳ Ｐゴシック" panose="020B0600070205080204" pitchFamily="34" charset="-128"/>
              </a:rPr>
              <a:t>f</a:t>
            </a:r>
            <a:r>
              <a:rPr lang="en-US" altLang="en-US" sz="2800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 is a dimensionless function of a dimensionless argument.</a:t>
            </a:r>
          </a:p>
          <a:p>
            <a:pPr>
              <a:lnSpc>
                <a:spcPct val="90000"/>
              </a:lnSpc>
            </a:pP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Dimensions of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α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are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v</a:t>
            </a:r>
            <a:r>
              <a:rPr lang="en-US" altLang="en-US" sz="2800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, dimensions of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β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are length, and they must depend only on 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ε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and 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ν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(the only free parameters in the problem).</a:t>
            </a:r>
          </a:p>
          <a:p>
            <a:pPr>
              <a:lnSpc>
                <a:spcPct val="90000"/>
              </a:lnSpc>
            </a:pPr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800" b="0" i="1">
                <a:latin typeface="Trebuchet MS" panose="020B0703020202090204" pitchFamily="34" charset="0"/>
                <a:ea typeface="ＭＳ Ｐゴシック" panose="020B0600070205080204" pitchFamily="34" charset="-128"/>
              </a:rPr>
              <a:t>[ ν ] ~ cm</a:t>
            </a:r>
            <a:r>
              <a:rPr lang="en-US" altLang="en-US" sz="2800" b="0" i="1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sz="2800" b="0" i="1">
                <a:latin typeface="Trebuchet MS" panose="020B0703020202090204" pitchFamily="34" charset="0"/>
                <a:ea typeface="ＭＳ Ｐゴシック" panose="020B0600070205080204" pitchFamily="34" charset="-128"/>
              </a:rPr>
              <a:t> s</a:t>
            </a:r>
            <a:r>
              <a:rPr lang="en-US" altLang="en-US" sz="2800" b="0" i="1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-1 </a:t>
            </a:r>
            <a:r>
              <a:rPr lang="en-US" altLang="en-US" sz="2800" b="0" i="1">
                <a:latin typeface="Trebuchet MS" panose="020B0703020202090204" pitchFamily="34" charset="0"/>
                <a:ea typeface="ＭＳ Ｐゴシック" panose="020B0600070205080204" pitchFamily="34" charset="-128"/>
              </a:rPr>
              <a:t>     [  ε  ] ~ erg s</a:t>
            </a:r>
            <a:r>
              <a:rPr lang="en-US" altLang="en-US" sz="2800" b="0" i="1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-1 </a:t>
            </a:r>
            <a:r>
              <a:rPr lang="en-US" altLang="en-US" sz="2800" b="0" i="1">
                <a:latin typeface="Trebuchet MS" panose="020B0703020202090204" pitchFamily="34" charset="0"/>
                <a:ea typeface="ＭＳ Ｐゴシック" panose="020B0600070205080204" pitchFamily="34" charset="-128"/>
              </a:rPr>
              <a:t>gm</a:t>
            </a:r>
            <a:r>
              <a:rPr lang="en-US" altLang="en-US" sz="2800" b="0" i="1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-1</a:t>
            </a:r>
            <a:r>
              <a:rPr lang="en-US" altLang="en-US" sz="2800" b="0" i="1">
                <a:latin typeface="Trebuchet MS" panose="020B0703020202090204" pitchFamily="34" charset="0"/>
                <a:ea typeface="ＭＳ Ｐゴシック" panose="020B0600070205080204" pitchFamily="34" charset="-128"/>
              </a:rPr>
              <a:t> ~ cm</a:t>
            </a:r>
            <a:r>
              <a:rPr lang="en-US" altLang="en-US" sz="2800" b="0" i="1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sz="2800" b="0" i="1">
                <a:latin typeface="Trebuchet MS" panose="020B0703020202090204" pitchFamily="34" charset="0"/>
                <a:ea typeface="ＭＳ Ｐゴシック" panose="020B0600070205080204" pitchFamily="34" charset="-128"/>
              </a:rPr>
              <a:t> s</a:t>
            </a:r>
            <a:r>
              <a:rPr lang="en-US" altLang="en-US" sz="2800" b="0" i="1" baseline="30000">
                <a:latin typeface="Trebuchet MS" panose="020B0703020202090204" pitchFamily="34" charset="0"/>
                <a:ea typeface="ＭＳ Ｐゴシック" panose="020B0600070205080204" pitchFamily="34" charset="-128"/>
              </a:rPr>
              <a:t>-3 </a:t>
            </a:r>
            <a:endParaRPr lang="en-US" altLang="en-US" sz="2800" b="0" i="1"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>
              <a:ea typeface="ヒラギノ角ゴ Pro W3" panose="020B0300000000000000" pitchFamily="34" charset="-128"/>
            </a:endParaRPr>
          </a:p>
        </p:txBody>
      </p:sp>
      <p:graphicFrame>
        <p:nvGraphicFramePr>
          <p:cNvPr id="73731" name="Object 2">
            <a:extLst>
              <a:ext uri="{FF2B5EF4-FFF2-40B4-BE49-F238E27FC236}">
                <a16:creationId xmlns:a16="http://schemas.microsoft.com/office/drawing/2014/main" id="{5FA29F7F-0555-CA41-92CD-D44F931B87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2222500"/>
          <a:ext cx="49228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4" name="Equation" r:id="rId4" imgW="1930400" imgH="203200" progId="Equation.DSMT4">
                  <p:embed/>
                </p:oleObj>
              </mc:Choice>
              <mc:Fallback>
                <p:oleObj name="Equation" r:id="rId4" imgW="1930400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2222500"/>
                        <a:ext cx="49228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3DE3E94-24DE-6544-A9F2-8CCE4FC283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Outline of lecture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D993CCFF-C32E-4944-80AC-CA9D312FF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3700" y="15113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Physics of turbulence in the Earth</a:t>
            </a:r>
            <a:r>
              <a:rPr lang="ja-JP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’</a:t>
            </a:r>
            <a:r>
              <a:rPr lang="en-US" altLang="ja-JP" sz="28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 atmosphere</a:t>
            </a:r>
          </a:p>
          <a:p>
            <a:pPr lvl="1">
              <a:lnSpc>
                <a:spcPct val="105000"/>
              </a:lnSpc>
              <a:spcBef>
                <a:spcPct val="45000"/>
              </a:spcBef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Location</a:t>
            </a:r>
          </a:p>
          <a:p>
            <a:pPr lvl="1">
              <a:lnSpc>
                <a:spcPct val="105000"/>
              </a:lnSpc>
              <a:spcBef>
                <a:spcPct val="45000"/>
              </a:spcBef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Origin</a:t>
            </a:r>
          </a:p>
          <a:p>
            <a:pPr lvl="1">
              <a:lnSpc>
                <a:spcPct val="105000"/>
              </a:lnSpc>
              <a:spcBef>
                <a:spcPct val="45000"/>
              </a:spcBef>
              <a:spcAft>
                <a:spcPct val="65000"/>
              </a:spcAft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Energy sources</a:t>
            </a:r>
          </a:p>
          <a:p>
            <a:pPr>
              <a:lnSpc>
                <a:spcPct val="105000"/>
              </a:lnSpc>
              <a:spcBef>
                <a:spcPct val="45000"/>
              </a:spcBef>
              <a:spcAft>
                <a:spcPct val="65000"/>
              </a:spcAft>
            </a:pPr>
            <a:r>
              <a:rPr lang="en-US" altLang="en-US" sz="2800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Mathematical description of turbulence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A8213A12-F932-DD48-BA37-2EC2791A6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Derivation of D</a:t>
            </a:r>
            <a:r>
              <a:rPr lang="en-US" altLang="en-US" baseline="-25000">
                <a:ea typeface="ヒラギノ角ゴ Pro W3" panose="020B0300000000000000" pitchFamily="34" charset="-128"/>
              </a:rPr>
              <a:t>v</a:t>
            </a:r>
            <a:r>
              <a:rPr lang="en-US" altLang="en-US">
                <a:ea typeface="ヒラギノ角ゴ Pro W3" panose="020B0300000000000000" pitchFamily="34" charset="-128"/>
              </a:rPr>
              <a:t> from dimensional analysis (2)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5E7F6575-76AE-7F44-BDD3-6EEB2267A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4163" y="1484313"/>
            <a:ext cx="8534400" cy="4876800"/>
          </a:xfrm>
        </p:spPr>
        <p:txBody>
          <a:bodyPr/>
          <a:lstStyle/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The only combinations of 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ε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and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ν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with the right dimensions are</a:t>
            </a:r>
          </a:p>
          <a:p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pPr>
              <a:spcBef>
                <a:spcPts val="3088"/>
              </a:spcBef>
            </a:pPr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</p:txBody>
      </p:sp>
      <p:graphicFrame>
        <p:nvGraphicFramePr>
          <p:cNvPr id="75779" name="Object 2">
            <a:extLst>
              <a:ext uri="{FF2B5EF4-FFF2-40B4-BE49-F238E27FC236}">
                <a16:creationId xmlns:a16="http://schemas.microsoft.com/office/drawing/2014/main" id="{2F8355C3-B9F2-C645-BA90-B6DE0067F4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2463" y="2516188"/>
          <a:ext cx="5856287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Equation" r:id="rId4" imgW="2717800" imgH="965200" progId="Equation.DSMT4">
                  <p:embed/>
                </p:oleObj>
              </mc:Choice>
              <mc:Fallback>
                <p:oleObj name="Equation" r:id="rId4" imgW="2717800" imgH="965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3" y="2516188"/>
                        <a:ext cx="5856287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3">
            <a:extLst>
              <a:ext uri="{FF2B5EF4-FFF2-40B4-BE49-F238E27FC236}">
                <a16:creationId xmlns:a16="http://schemas.microsoft.com/office/drawing/2014/main" id="{B33D1146-2912-3B4A-B0AD-75059D690F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088" y="5099050"/>
          <a:ext cx="6184900" cy="152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Equation" r:id="rId6" imgW="2984500" imgH="736600" progId="Equation.DSMT4">
                  <p:embed/>
                </p:oleObj>
              </mc:Choice>
              <mc:Fallback>
                <p:oleObj name="Equation" r:id="rId6" imgW="29845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5099050"/>
                        <a:ext cx="6184900" cy="152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6031FEFF-EE48-FC42-9B6E-756205F1FC17}"/>
              </a:ext>
            </a:extLst>
          </p:cNvPr>
          <p:cNvSpPr/>
          <p:nvPr/>
        </p:nvSpPr>
        <p:spPr bwMode="auto">
          <a:xfrm>
            <a:off x="3636335" y="6049926"/>
            <a:ext cx="2307265" cy="80807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DCD4349D-000D-2841-8366-531EB9D3B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What about temperature and index of refraction fluctuations?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2402A011-96BB-F34A-9469-DDA8E6832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Temperature fluctuations are carried around passively by velocity field (incompressible fluids).  </a:t>
            </a:r>
          </a:p>
          <a:p>
            <a:pPr>
              <a:spcBef>
                <a:spcPts val="3550"/>
              </a:spcBef>
            </a:pP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So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T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and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N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have structure functions similar to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v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:</a:t>
            </a:r>
          </a:p>
          <a:p>
            <a:pPr algn="ctr">
              <a:buFontTx/>
              <a:buNone/>
            </a:pPr>
            <a:endParaRPr lang="en-US" altLang="en-US">
              <a:ea typeface="ヒラギノ角ゴ Pro W3" panose="020B0300000000000000" pitchFamily="34" charset="-128"/>
            </a:endParaRPr>
          </a:p>
          <a:p>
            <a:pPr algn="ctr">
              <a:buFontTx/>
              <a:buNone/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D</a:t>
            </a:r>
            <a:r>
              <a:rPr lang="en-US" altLang="en-US" b="0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( r ) = &lt; [ T (x ) - T ( x + r ) ]</a:t>
            </a:r>
            <a:r>
              <a:rPr lang="en-US" altLang="en-US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&gt; = C</a:t>
            </a:r>
            <a:r>
              <a:rPr lang="en-US" altLang="en-US" b="0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</a:t>
            </a:r>
            <a:r>
              <a:rPr lang="en-US" altLang="en-US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r </a:t>
            </a:r>
            <a:r>
              <a:rPr lang="en-US" altLang="en-US" sz="2800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2/3</a:t>
            </a:r>
          </a:p>
          <a:p>
            <a:pPr algn="ctr">
              <a:buFontTx/>
              <a:buNone/>
            </a:pPr>
            <a:endParaRPr lang="en-US" altLang="en-US" sz="2800" b="0" i="1" baseline="3000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pPr algn="ctr">
              <a:buFontTx/>
              <a:buNone/>
            </a:pP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D</a:t>
            </a:r>
            <a:r>
              <a:rPr lang="en-US" altLang="en-US" b="0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N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( r ) = &lt; [ N (x ) - N ( x + r ) ]</a:t>
            </a:r>
            <a:r>
              <a:rPr lang="en-US" altLang="en-US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&gt; = C</a:t>
            </a:r>
            <a:r>
              <a:rPr lang="en-US" altLang="en-US" b="0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N</a:t>
            </a:r>
            <a:r>
              <a:rPr lang="en-US" altLang="en-US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r </a:t>
            </a:r>
            <a:r>
              <a:rPr lang="en-US" altLang="en-US" sz="2800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2/3</a:t>
            </a:r>
          </a:p>
          <a:p>
            <a:endParaRPr lang="en-US" altLang="en-US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DC318564-B663-8348-AE2D-DE268FEED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How do you measure index of refraction fluctuations in situ?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E4E48EDC-94E2-FC47-A9AC-39FFE6D9C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Refractivity</a:t>
            </a:r>
          </a:p>
          <a:p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Index fluctuations</a:t>
            </a:r>
          </a:p>
          <a:p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pPr>
              <a:buFontTx/>
              <a:buNone/>
            </a:pPr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So measure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  <a:sym typeface="Symbol" pitchFamily="2" charset="2"/>
              </a:rPr>
              <a:t>δ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T , p,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and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T</a:t>
            </a: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; calculate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C</a:t>
            </a:r>
            <a:r>
              <a:rPr lang="en-US" altLang="en-US" sz="2800" b="0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N</a:t>
            </a:r>
            <a:r>
              <a:rPr lang="en-US" altLang="en-US" sz="2800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</p:txBody>
      </p:sp>
      <p:graphicFrame>
        <p:nvGraphicFramePr>
          <p:cNvPr id="79875" name="Object 2">
            <a:extLst>
              <a:ext uri="{FF2B5EF4-FFF2-40B4-BE49-F238E27FC236}">
                <a16:creationId xmlns:a16="http://schemas.microsoft.com/office/drawing/2014/main" id="{2551F805-02BE-0743-90C1-44EB9911A4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600200"/>
          <a:ext cx="59912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7" name="Equation" r:id="rId4" imgW="2044700" imgH="228600" progId="Equation.DSMT4">
                  <p:embed/>
                </p:oleObj>
              </mc:Choice>
              <mc:Fallback>
                <p:oleObj name="Equation" r:id="rId4" imgW="204470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600200"/>
                        <a:ext cx="59912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6" name="Object 3">
            <a:extLst>
              <a:ext uri="{FF2B5EF4-FFF2-40B4-BE49-F238E27FC236}">
                <a16:creationId xmlns:a16="http://schemas.microsoft.com/office/drawing/2014/main" id="{83263F6C-A93B-1141-A362-FC9F7E4B5D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4913" y="2973388"/>
          <a:ext cx="50752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8" name="Equation" r:id="rId6" imgW="1562100" imgH="228600" progId="Equation.DSMT4">
                  <p:embed/>
                </p:oleObj>
              </mc:Choice>
              <mc:Fallback>
                <p:oleObj name="Equation" r:id="rId6" imgW="15621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2973388"/>
                        <a:ext cx="507523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4">
            <a:extLst>
              <a:ext uri="{FF2B5EF4-FFF2-40B4-BE49-F238E27FC236}">
                <a16:creationId xmlns:a16="http://schemas.microsoft.com/office/drawing/2014/main" id="{86C69687-5F38-094A-9B7D-E4C058147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1313" y="4014788"/>
          <a:ext cx="714533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9" name="Equation" r:id="rId8" imgW="2501900" imgH="266700" progId="Equation.DSMT4">
                  <p:embed/>
                </p:oleObj>
              </mc:Choice>
              <mc:Fallback>
                <p:oleObj name="Equation" r:id="rId8" imgW="25019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4014788"/>
                        <a:ext cx="7145337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5">
            <a:extLst>
              <a:ext uri="{FF2B5EF4-FFF2-40B4-BE49-F238E27FC236}">
                <a16:creationId xmlns:a16="http://schemas.microsoft.com/office/drawing/2014/main" id="{05FE9182-4A30-594D-95D7-8F67D88A4A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4813" y="4986338"/>
          <a:ext cx="37020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0" name="Equation" r:id="rId10" imgW="1397000" imgH="292100" progId="Equation.DSMT4">
                  <p:embed/>
                </p:oleObj>
              </mc:Choice>
              <mc:Fallback>
                <p:oleObj name="Equation" r:id="rId10" imgW="1397000" imgH="292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4986338"/>
                        <a:ext cx="37020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452C25DA-847D-F34A-93DD-E9CC2E13D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Simplest way to measure C</a:t>
            </a:r>
            <a:r>
              <a:rPr lang="en-US" altLang="en-US" baseline="-25000">
                <a:ea typeface="ヒラギノ角ゴ Pro W3" panose="020B0300000000000000" pitchFamily="34" charset="-128"/>
              </a:rPr>
              <a:t>N</a:t>
            </a:r>
            <a:r>
              <a:rPr lang="en-US" altLang="en-US" baseline="30000">
                <a:ea typeface="ヒラギノ角ゴ Pro W3" panose="020B0300000000000000" pitchFamily="34" charset="-128"/>
              </a:rPr>
              <a:t>2</a:t>
            </a:r>
            <a:r>
              <a:rPr lang="en-US" altLang="en-US">
                <a:ea typeface="ヒラギノ角ゴ Pro W3" panose="020B0300000000000000" pitchFamily="34" charset="-128"/>
              </a:rPr>
              <a:t> is to use fast-response thermometers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BEBFFEC4-9FBD-1D41-BBAF-A2C508252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770063"/>
            <a:ext cx="8534400" cy="4876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D</a:t>
            </a:r>
            <a:r>
              <a:rPr lang="en-US" altLang="en-US" b="0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( r )  =  &lt; [ T (x ) - v ( T + r ) ]</a:t>
            </a:r>
            <a:r>
              <a:rPr lang="en-US" altLang="en-US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&gt;  =  C</a:t>
            </a:r>
            <a:r>
              <a:rPr lang="en-US" altLang="en-US" b="0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</a:t>
            </a:r>
            <a:r>
              <a:rPr lang="en-US" altLang="en-US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r </a:t>
            </a:r>
            <a:r>
              <a:rPr lang="en-US" altLang="en-US" sz="2800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2/3</a:t>
            </a:r>
            <a:endParaRPr lang="en-US" altLang="en-US" sz="2800" b="0" baseline="3000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endParaRPr lang="en-US" altLang="en-US">
              <a:ea typeface="ヒラギノ角ゴ Pro W3" panose="020B0300000000000000" pitchFamily="34" charset="-128"/>
            </a:endParaRPr>
          </a:p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Example: mount fast-response temperature probes at different locations along a bar:</a:t>
            </a:r>
          </a:p>
          <a:p>
            <a:pPr>
              <a:buFontTx/>
              <a:buNone/>
            </a:pPr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			 X		   X        X     X   X X</a:t>
            </a:r>
          </a:p>
          <a:p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Form spatial correlations of each time-series </a:t>
            </a:r>
            <a:r>
              <a:rPr lang="en-US" altLang="en-US" sz="2800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T(t)</a:t>
            </a:r>
            <a:endParaRPr lang="en-US" altLang="en-US" sz="2800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</p:txBody>
      </p:sp>
      <p:sp>
        <p:nvSpPr>
          <p:cNvPr id="81923" name="Line 4">
            <a:extLst>
              <a:ext uri="{FF2B5EF4-FFF2-40B4-BE49-F238E27FC236}">
                <a16:creationId xmlns:a16="http://schemas.microsoft.com/office/drawing/2014/main" id="{72EC828C-A8E3-4F48-A061-847E27F5B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5913" y="4443413"/>
            <a:ext cx="5930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CD51EA79-042D-0D44-A43C-D848B96F5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Assumptions of Kolmogorov turbulence theory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6CC740DE-E1A4-FA45-965B-A971E996C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Medium is incompressible</a:t>
            </a:r>
          </a:p>
          <a:p>
            <a:pPr>
              <a:lnSpc>
                <a:spcPct val="90000"/>
              </a:lnSpc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External energy is input on largest scales (only), dissipated on smallest scales (only)</a:t>
            </a:r>
          </a:p>
          <a:p>
            <a:pPr lvl="1">
              <a:lnSpc>
                <a:spcPct val="90000"/>
              </a:lnSpc>
            </a:pP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Smooth cascade</a:t>
            </a:r>
          </a:p>
          <a:p>
            <a:pPr>
              <a:lnSpc>
                <a:spcPct val="90000"/>
              </a:lnSpc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Valid only in inertial range  </a:t>
            </a:r>
            <a:r>
              <a:rPr lang="en-US" altLang="en-US" sz="2800" b="0">
                <a:latin typeface="SchoolHouse Cursive B" pitchFamily="-84" charset="0"/>
                <a:ea typeface="ヒラギノ角ゴ Pro W3" panose="020B0300000000000000" pitchFamily="34" charset="-128"/>
              </a:rPr>
              <a:t>l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&lt;&lt;  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L</a:t>
            </a:r>
            <a:r>
              <a:rPr lang="en-US" altLang="en-US" b="0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0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Turbulence is</a:t>
            </a:r>
          </a:p>
          <a:p>
            <a:pPr lvl="1">
              <a:lnSpc>
                <a:spcPct val="90000"/>
              </a:lnSpc>
            </a:pP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Homogeneous </a:t>
            </a:r>
          </a:p>
          <a:p>
            <a:pPr lvl="1">
              <a:lnSpc>
                <a:spcPct val="90000"/>
              </a:lnSpc>
            </a:pPr>
            <a:r>
              <a:rPr lang="en-US" altLang="en-US" b="0">
                <a:latin typeface="Trebuchet MS" panose="020B0703020202090204" pitchFamily="34" charset="0"/>
                <a:ea typeface="ＭＳ Ｐゴシック" panose="020B0600070205080204" pitchFamily="34" charset="-128"/>
              </a:rPr>
              <a:t>Isotropic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In practice, Kolmogorov model works surprisingly well!</a:t>
            </a:r>
          </a:p>
          <a:p>
            <a:pPr>
              <a:lnSpc>
                <a:spcPct val="90000"/>
              </a:lnSpc>
            </a:pPr>
            <a:endParaRPr lang="en-US" altLang="en-US" sz="2000">
              <a:ea typeface="ヒラギノ角ゴ Pro W3" panose="020B0300000000000000" pitchFamily="34" charset="-128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793F816D-C64C-0342-B5A1-2FFAA628C8F4}"/>
              </a:ext>
            </a:extLst>
          </p:cNvPr>
          <p:cNvGrpSpPr>
            <a:grpSpLocks/>
          </p:cNvGrpSpPr>
          <p:nvPr/>
        </p:nvGrpSpPr>
        <p:grpSpPr bwMode="auto">
          <a:xfrm>
            <a:off x="3262313" y="4121150"/>
            <a:ext cx="2851150" cy="1238250"/>
            <a:chOff x="2088" y="2303"/>
            <a:chExt cx="1796" cy="780"/>
          </a:xfrm>
        </p:grpSpPr>
        <p:sp>
          <p:nvSpPr>
            <p:cNvPr id="83972" name="AutoShape 4">
              <a:extLst>
                <a:ext uri="{FF2B5EF4-FFF2-40B4-BE49-F238E27FC236}">
                  <a16:creationId xmlns:a16="http://schemas.microsoft.com/office/drawing/2014/main" id="{21F49F15-E762-9B43-B632-D17D95BA4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2303"/>
              <a:ext cx="156" cy="78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973" name="Text Box 5">
              <a:extLst>
                <a:ext uri="{FF2B5EF4-FFF2-40B4-BE49-F238E27FC236}">
                  <a16:creationId xmlns:a16="http://schemas.microsoft.com/office/drawing/2014/main" id="{67ADB0A4-FED7-7348-89B8-BE79370DB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" y="2517"/>
              <a:ext cx="1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 b="1">
                  <a:solidFill>
                    <a:schemeClr val="tx2"/>
                  </a:solidFill>
                  <a:latin typeface="Arial" panose="020B0604020202020204" pitchFamily="34" charset="0"/>
                </a:rPr>
                <a:t>Questionable</a:t>
              </a:r>
              <a:endParaRPr lang="en-US" altLang="en-US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2AEF08E0-E6AB-7249-A979-200CAC51B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ヒラギノ角ゴ Pro W3" charset="0"/>
                <a:cs typeface="ヒラギノ角ゴ Pro W3" charset="0"/>
              </a:rPr>
              <a:t>Typical values of C</a:t>
            </a:r>
            <a:r>
              <a:rPr lang="en-US" baseline="-25000">
                <a:ea typeface="ヒラギノ角ゴ Pro W3" charset="0"/>
                <a:cs typeface="ヒラギノ角ゴ Pro W3" charset="0"/>
              </a:rPr>
              <a:t>N</a:t>
            </a:r>
            <a:r>
              <a:rPr lang="en-US" baseline="30000">
                <a:ea typeface="ヒラギノ角ゴ Pro W3" charset="0"/>
                <a:cs typeface="ヒラギノ角ゴ Pro W3" charset="0"/>
              </a:rPr>
              <a:t>2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7D11E767-6CAB-4C4F-BEB4-AA60ED562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25" y="1450975"/>
            <a:ext cx="8534400" cy="4876800"/>
          </a:xfrm>
        </p:spPr>
        <p:txBody>
          <a:bodyPr/>
          <a:lstStyle/>
          <a:p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Index of refraction structure function</a:t>
            </a:r>
          </a:p>
          <a:p>
            <a:pPr>
              <a:buFontTx/>
              <a:buNone/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        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D</a:t>
            </a:r>
            <a:r>
              <a:rPr lang="en-US" altLang="en-US" b="0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N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( r )  =  &lt; [ N (x ) - N ( x + r ) ]</a:t>
            </a:r>
            <a:r>
              <a:rPr lang="en-US" altLang="en-US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&gt;  =  C</a:t>
            </a:r>
            <a:r>
              <a:rPr lang="en-US" altLang="en-US" b="0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N</a:t>
            </a:r>
            <a:r>
              <a:rPr lang="en-US" altLang="en-US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 r </a:t>
            </a:r>
            <a:r>
              <a:rPr lang="en-US" altLang="en-US" sz="2800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2/3</a:t>
            </a:r>
          </a:p>
          <a:p>
            <a:pPr>
              <a:spcBef>
                <a:spcPct val="120000"/>
              </a:spcBef>
            </a:pP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Night-time boundary layer:  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C</a:t>
            </a:r>
            <a:r>
              <a:rPr lang="en-US" altLang="en-US" b="0" i="1" baseline="-25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N</a:t>
            </a:r>
            <a:r>
              <a:rPr lang="en-US" altLang="en-US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2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~ 10</a:t>
            </a:r>
            <a:r>
              <a:rPr lang="en-US" altLang="en-US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-13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 - 10</a:t>
            </a:r>
            <a:r>
              <a:rPr lang="en-US" altLang="en-US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-15   </a:t>
            </a:r>
            <a:r>
              <a:rPr lang="en-US" altLang="en-US" b="0" i="1">
                <a:latin typeface="Trebuchet MS" panose="020B0703020202090204" pitchFamily="34" charset="0"/>
                <a:ea typeface="ヒラギノ角ゴ Pro W3" panose="020B0300000000000000" pitchFamily="34" charset="-128"/>
              </a:rPr>
              <a:t>m</a:t>
            </a:r>
            <a:r>
              <a:rPr lang="en-US" altLang="en-US" b="0" i="1" baseline="30000">
                <a:latin typeface="Trebuchet MS" panose="020B0703020202090204" pitchFamily="34" charset="0"/>
                <a:ea typeface="ヒラギノ角ゴ Pro W3" panose="020B0300000000000000" pitchFamily="34" charset="-128"/>
              </a:rPr>
              <a:t>-2/3</a:t>
            </a:r>
            <a:r>
              <a:rPr lang="en-US" altLang="en-US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</a:t>
            </a:r>
          </a:p>
        </p:txBody>
      </p:sp>
      <p:pic>
        <p:nvPicPr>
          <p:cNvPr id="86019" name="Picture 4">
            <a:extLst>
              <a:ext uri="{FF2B5EF4-FFF2-40B4-BE49-F238E27FC236}">
                <a16:creationId xmlns:a16="http://schemas.microsoft.com/office/drawing/2014/main" id="{9EADF743-C750-294B-97E2-9747E86A2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3683000"/>
            <a:ext cx="6892925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020" name="Group 5">
            <a:extLst>
              <a:ext uri="{FF2B5EF4-FFF2-40B4-BE49-F238E27FC236}">
                <a16:creationId xmlns:a16="http://schemas.microsoft.com/office/drawing/2014/main" id="{3EE3DBFC-2548-954B-9CC9-471FF5A99946}"/>
              </a:ext>
            </a:extLst>
          </p:cNvPr>
          <p:cNvGrpSpPr>
            <a:grpSpLocks/>
          </p:cNvGrpSpPr>
          <p:nvPr/>
        </p:nvGrpSpPr>
        <p:grpSpPr bwMode="auto">
          <a:xfrm>
            <a:off x="160338" y="3497263"/>
            <a:ext cx="1406525" cy="457200"/>
            <a:chOff x="101" y="2203"/>
            <a:chExt cx="886" cy="288"/>
          </a:xfrm>
        </p:grpSpPr>
        <p:sp>
          <p:nvSpPr>
            <p:cNvPr id="86022" name="Line 6">
              <a:extLst>
                <a:ext uri="{FF2B5EF4-FFF2-40B4-BE49-F238E27FC236}">
                  <a16:creationId xmlns:a16="http://schemas.microsoft.com/office/drawing/2014/main" id="{F5CB32DC-0853-7B42-94B7-6AD775DC7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" y="2400"/>
              <a:ext cx="451" cy="51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6023" name="Text Box 7">
              <a:extLst>
                <a:ext uri="{FF2B5EF4-FFF2-40B4-BE49-F238E27FC236}">
                  <a16:creationId xmlns:a16="http://schemas.microsoft.com/office/drawing/2014/main" id="{6FDC2671-66BC-8C4D-8B74-2BCD9D7EE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" y="2203"/>
              <a:ext cx="5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 b="1">
                  <a:latin typeface="Arial" panose="020B0604020202020204" pitchFamily="34" charset="0"/>
                </a:rPr>
                <a:t>10</a:t>
              </a:r>
              <a:r>
                <a:rPr lang="en-US" altLang="en-US" b="1" baseline="30000">
                  <a:latin typeface="Arial" panose="020B0604020202020204" pitchFamily="34" charset="0"/>
                </a:rPr>
                <a:t>-14</a:t>
              </a:r>
              <a:endParaRPr lang="en-US" altLang="en-US"/>
            </a:p>
          </p:txBody>
        </p:sp>
      </p:grpSp>
      <p:sp>
        <p:nvSpPr>
          <p:cNvPr id="86021" name="Text Box 8">
            <a:extLst>
              <a:ext uri="{FF2B5EF4-FFF2-40B4-BE49-F238E27FC236}">
                <a16:creationId xmlns:a16="http://schemas.microsoft.com/office/drawing/2014/main" id="{3CE62FE7-5463-2D47-B655-77CDD7F5F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4094163"/>
            <a:ext cx="294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</a:rPr>
              <a:t>Paranal, Chile, VLT</a:t>
            </a:r>
            <a:endParaRPr lang="en-US" altLang="en-US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id="{6AAD8F9C-4CB1-9B41-931A-F89AF88B8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Turbulence profiles from SCIDAR</a:t>
            </a:r>
          </a:p>
        </p:txBody>
      </p:sp>
      <p:sp>
        <p:nvSpPr>
          <p:cNvPr id="88066" name="Text Box 3">
            <a:extLst>
              <a:ext uri="{FF2B5EF4-FFF2-40B4-BE49-F238E27FC236}">
                <a16:creationId xmlns:a16="http://schemas.microsoft.com/office/drawing/2014/main" id="{48BB4606-ED9F-1B4A-ABBD-C80E0C90D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423988"/>
            <a:ext cx="8682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800">
                <a:latin typeface="Trebuchet MS" panose="020B0703020202090204" pitchFamily="34" charset="0"/>
              </a:rPr>
              <a:t>Eight minute time period (C. Dainty, NUI)</a:t>
            </a:r>
          </a:p>
        </p:txBody>
      </p:sp>
      <p:sp>
        <p:nvSpPr>
          <p:cNvPr id="88067" name="Text Box 6">
            <a:extLst>
              <a:ext uri="{FF2B5EF4-FFF2-40B4-BE49-F238E27FC236}">
                <a16:creationId xmlns:a16="http://schemas.microsoft.com/office/drawing/2014/main" id="{BB125B44-44F4-044F-A2E2-21E1286E2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6053138"/>
            <a:ext cx="3063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Siding Spring, Australia</a:t>
            </a:r>
            <a:endParaRPr lang="en-US" altLang="en-US"/>
          </a:p>
        </p:txBody>
      </p:sp>
      <p:sp>
        <p:nvSpPr>
          <p:cNvPr id="88068" name="Text Box 7">
            <a:extLst>
              <a:ext uri="{FF2B5EF4-FFF2-40B4-BE49-F238E27FC236}">
                <a16:creationId xmlns:a16="http://schemas.microsoft.com/office/drawing/2014/main" id="{C0063971-50C8-F54B-9B5D-AC3311EA0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550" y="5983288"/>
            <a:ext cx="452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Starfire Optical Range, Albuquerque NM</a:t>
            </a:r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3CBA52-4673-C546-983E-C512DF6AB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38" y="2516188"/>
            <a:ext cx="4293088" cy="3282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076D7-5D1A-6A44-8A0A-BE5226174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622" y="2516188"/>
            <a:ext cx="4293088" cy="32829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B9D27AF-FAEB-BC4F-B32B-374B1899E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Atmospheric Turbulence: Main Points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C715C067-D4E8-8147-B539-6478490C6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7181" y="1472608"/>
            <a:ext cx="8534400" cy="538539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856"/>
              </a:spcBef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Dominant locations for index of refraction fluctuations: atmospheric boundary layer and tropopause</a:t>
            </a:r>
          </a:p>
          <a:p>
            <a:pPr>
              <a:lnSpc>
                <a:spcPct val="90000"/>
              </a:lnSpc>
              <a:spcBef>
                <a:spcPts val="2856"/>
              </a:spcBef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Atmospheric turbulence (mostly) obeys Kolmogorov statistics</a:t>
            </a:r>
          </a:p>
          <a:p>
            <a:pPr>
              <a:lnSpc>
                <a:spcPct val="90000"/>
              </a:lnSpc>
              <a:spcBef>
                <a:spcPts val="2856"/>
              </a:spcBef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Kolmogorov turbulence is derived from dimensional analysis (heat flux in = heat flux in turbulence)</a:t>
            </a:r>
          </a:p>
          <a:p>
            <a:pPr>
              <a:lnSpc>
                <a:spcPct val="90000"/>
              </a:lnSpc>
              <a:spcBef>
                <a:spcPts val="2856"/>
              </a:spcBef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Structure functions derived from Kolmogorov turbulence:</a:t>
            </a:r>
          </a:p>
          <a:p>
            <a:pPr>
              <a:lnSpc>
                <a:spcPct val="90000"/>
              </a:lnSpc>
              <a:spcBef>
                <a:spcPts val="2856"/>
              </a:spcBef>
              <a:buFontTx/>
              <a:buNone/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 </a:t>
            </a:r>
            <a:endParaRPr lang="en-US" altLang="en-US" b="0" i="1" baseline="30000" dirty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  <a:spcBef>
                <a:spcPts val="2856"/>
              </a:spcBef>
              <a:buFont typeface="Arial" panose="020B0604020202020204" pitchFamily="34" charset="0"/>
              <a:buChar char="•"/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All else will follow from these points!</a:t>
            </a:r>
          </a:p>
        </p:txBody>
      </p:sp>
      <p:graphicFrame>
        <p:nvGraphicFramePr>
          <p:cNvPr id="90115" name="Object 2">
            <a:extLst>
              <a:ext uri="{FF2B5EF4-FFF2-40B4-BE49-F238E27FC236}">
                <a16:creationId xmlns:a16="http://schemas.microsoft.com/office/drawing/2014/main" id="{E6AA1EB7-4354-D44F-B8AE-221530F09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351632"/>
              </p:ext>
            </p:extLst>
          </p:nvPr>
        </p:nvGraphicFramePr>
        <p:xfrm>
          <a:off x="625474" y="5073023"/>
          <a:ext cx="789781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Equation" r:id="rId4" imgW="3644900" imgH="304800" progId="Equation.DSMT4">
                  <p:embed/>
                </p:oleObj>
              </mc:Choice>
              <mc:Fallback>
                <p:oleObj name="Equation" r:id="rId4" imgW="3644900" imgH="304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4" y="5073023"/>
                        <a:ext cx="789781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1A9E-FBA9-744B-859E-C534FDBE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B1642-9A92-AF40-A247-CDB08329B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1246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507147CF-6150-8245-8B72-7C36532DD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Part 2: Effect of turbulence on spatial coherence function of light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C832EAD5-9ECF-7844-9508-6FD062FCE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7500" y="1981200"/>
            <a:ext cx="8534400" cy="3490913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 sz="3600" b="0">
                <a:ea typeface="ヒラギノ角ゴ Pro W3" panose="020B0300000000000000" pitchFamily="34" charset="-128"/>
              </a:rPr>
              <a:t>We will use structure functions </a:t>
            </a:r>
            <a:r>
              <a:rPr lang="en-US" altLang="en-US" sz="3600" b="0" i="1">
                <a:ea typeface="ヒラギノ角ゴ Pro W3" panose="020B0300000000000000" pitchFamily="34" charset="-128"/>
              </a:rPr>
              <a:t>D ~ r</a:t>
            </a:r>
            <a:r>
              <a:rPr lang="en-US" altLang="en-US" sz="3600" b="0" i="1" baseline="30000">
                <a:ea typeface="ヒラギノ角ゴ Pro W3" panose="020B0300000000000000" pitchFamily="34" charset="-128"/>
              </a:rPr>
              <a:t>2/3</a:t>
            </a:r>
            <a:r>
              <a:rPr lang="en-US" altLang="en-US" sz="3600" b="0" i="1">
                <a:ea typeface="ヒラギノ角ゴ Pro W3" panose="020B0300000000000000" pitchFamily="34" charset="-128"/>
              </a:rPr>
              <a:t> </a:t>
            </a:r>
            <a:br>
              <a:rPr lang="en-US" altLang="en-US" sz="3600" b="0">
                <a:ea typeface="ヒラギノ角ゴ Pro W3" panose="020B0300000000000000" pitchFamily="34" charset="-128"/>
              </a:rPr>
            </a:br>
            <a:r>
              <a:rPr lang="en-US" altLang="en-US" sz="3600" b="0">
                <a:ea typeface="ヒラギノ角ゴ Pro W3" panose="020B0300000000000000" pitchFamily="34" charset="-128"/>
              </a:rPr>
              <a:t>to calculate various statistical properties of light propagation thru index of refraction variations</a:t>
            </a:r>
            <a:endParaRPr lang="en-US" altLang="en-US" b="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C410E822-F71A-8347-BBE9-33B81D9E7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Atmospheric Turbulence: Main Points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9BD55E83-6AD0-A341-A334-C8F34AF1B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36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The dominant locations for index of refraction fluctuations that affect astronomers are the atmospheric boundary layer and the tropopause (we will define these)</a:t>
            </a:r>
          </a:p>
          <a:p>
            <a:pPr>
              <a:lnSpc>
                <a:spcPct val="90000"/>
              </a:lnSpc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Atmospheric turbulence (mostly) obeys “Kolmogorov statistics”</a:t>
            </a:r>
          </a:p>
          <a:p>
            <a:pPr>
              <a:lnSpc>
                <a:spcPct val="90000"/>
              </a:lnSpc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Kolmogorov turbulence is derived from dimensional analysis (heat flux in = heat flux in turbulence)</a:t>
            </a:r>
          </a:p>
          <a:p>
            <a:pPr>
              <a:lnSpc>
                <a:spcPts val="3075"/>
              </a:lnSpc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Structure functions (we will define these!) derived from Kolmogorov turbulence are </a:t>
            </a:r>
            <a:endParaRPr lang="en-US" altLang="en-US" b="0" baseline="30000" dirty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b="0" dirty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All else will follow from these points!</a:t>
            </a:r>
          </a:p>
          <a:p>
            <a:pPr>
              <a:lnSpc>
                <a:spcPct val="90000"/>
              </a:lnSpc>
            </a:pPr>
            <a:endParaRPr lang="en-US" altLang="en-US" dirty="0">
              <a:ea typeface="ヒラギノ角ゴ Pro W3" panose="020B0300000000000000" pitchFamily="34" charset="-128"/>
            </a:endParaRPr>
          </a:p>
        </p:txBody>
      </p:sp>
      <p:graphicFrame>
        <p:nvGraphicFramePr>
          <p:cNvPr id="13315" name="Object 2">
            <a:extLst>
              <a:ext uri="{FF2B5EF4-FFF2-40B4-BE49-F238E27FC236}">
                <a16:creationId xmlns:a16="http://schemas.microsoft.com/office/drawing/2014/main" id="{B3CDF3FE-0B3A-1649-8AD7-2B902E2934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5163" y="5005388"/>
          <a:ext cx="10636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4" imgW="368300" imgH="190500" progId="Equation.DSMT4">
                  <p:embed/>
                </p:oleObj>
              </mc:Choice>
              <mc:Fallback>
                <p:oleObj name="Equation" r:id="rId4" imgW="368300" imgH="190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5005388"/>
                        <a:ext cx="1063625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8E62457-3B9C-6C49-BC49-4BCBE2793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Definitions - Structure Function and Correlation Function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4A5FE8B9-BE09-5F45-A7A2-07F2B8E20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889500"/>
          </a:xfrm>
        </p:spPr>
        <p:txBody>
          <a:bodyPr/>
          <a:lstStyle/>
          <a:p>
            <a:pPr>
              <a:defRPr/>
            </a:pPr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0"/>
                <a:cs typeface="ヒラギノ角ゴ Pro W3" charset="0"/>
              </a:rPr>
              <a:t>Structure function: Mean square difference</a:t>
            </a:r>
            <a:endParaRPr lang="en-US" sz="2800"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endParaRPr lang="en-US" sz="2800">
              <a:ea typeface="ヒラギノ角ゴ Pro W3" charset="0"/>
              <a:cs typeface="ヒラギノ角ゴ Pro W3" charset="0"/>
            </a:endParaRPr>
          </a:p>
          <a:p>
            <a:pPr lvl="2">
              <a:buFontTx/>
              <a:buNone/>
              <a:defRPr/>
            </a:pPr>
            <a:endParaRPr lang="en-US">
              <a:ea typeface="ヒラギノ角ゴ Pro W3" charset="0"/>
            </a:endParaRPr>
          </a:p>
          <a:p>
            <a:pPr lvl="2">
              <a:buFontTx/>
              <a:buNone/>
              <a:defRPr/>
            </a:pPr>
            <a:endParaRPr lang="en-US">
              <a:ea typeface="ヒラギノ角ゴ Pro W3" charset="0"/>
            </a:endParaRPr>
          </a:p>
          <a:p>
            <a:pPr>
              <a:defRPr/>
            </a:pPr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0"/>
                <a:cs typeface="ヒラギノ角ゴ Pro W3" charset="0"/>
              </a:rPr>
              <a:t>Covariance function: Spatial correlation of a function with itself</a:t>
            </a:r>
          </a:p>
          <a:p>
            <a:pPr>
              <a:spcBef>
                <a:spcPct val="35000"/>
              </a:spcBef>
              <a:spcAft>
                <a:spcPct val="35000"/>
              </a:spcAft>
              <a:defRPr/>
            </a:pPr>
            <a:endParaRPr lang="en-US" sz="2000"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94211" name="Object 2">
            <a:extLst>
              <a:ext uri="{FF2B5EF4-FFF2-40B4-BE49-F238E27FC236}">
                <a16:creationId xmlns:a16="http://schemas.microsoft.com/office/drawing/2014/main" id="{6262BBF4-2980-A64B-BAE8-7D08762449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363" y="2493963"/>
          <a:ext cx="83708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7" name="Equation" r:id="rId4" imgW="3289300" imgH="330200" progId="Equation.DSMT4">
                  <p:embed/>
                </p:oleObj>
              </mc:Choice>
              <mc:Fallback>
                <p:oleObj name="Equation" r:id="rId4" imgW="3289300" imgH="330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493963"/>
                        <a:ext cx="83708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3">
            <a:extLst>
              <a:ext uri="{FF2B5EF4-FFF2-40B4-BE49-F238E27FC236}">
                <a16:creationId xmlns:a16="http://schemas.microsoft.com/office/drawing/2014/main" id="{3145B3C9-CABF-BB40-B84D-B19DA02FA7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3413" y="5211763"/>
          <a:ext cx="759142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38" name="Equation" r:id="rId6" imgW="2717800" imgH="330200" progId="Equation.DSMT4">
                  <p:embed/>
                </p:oleObj>
              </mc:Choice>
              <mc:Fallback>
                <p:oleObj name="Equation" r:id="rId6" imgW="2717800" imgH="33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5211763"/>
                        <a:ext cx="7591425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AF87217D-7294-3B49-B944-A784D9614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Relation between structure function and covariance function</a:t>
            </a:r>
          </a:p>
        </p:txBody>
      </p:sp>
      <p:sp>
        <p:nvSpPr>
          <p:cNvPr id="96258" name="Rectangle 3">
            <a:extLst>
              <a:ext uri="{FF2B5EF4-FFF2-40B4-BE49-F238E27FC236}">
                <a16:creationId xmlns:a16="http://schemas.microsoft.com/office/drawing/2014/main" id="{D931A450-2BDF-DD4D-AB4A-43BAA379D5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475" y="3948113"/>
            <a:ext cx="8494713" cy="2705100"/>
          </a:xfrm>
        </p:spPr>
        <p:txBody>
          <a:bodyPr/>
          <a:lstStyle/>
          <a:p>
            <a:pPr>
              <a:spcAft>
                <a:spcPct val="45000"/>
              </a:spcAft>
            </a:pPr>
            <a:r>
              <a:rPr lang="en-US" altLang="en-US" b="0">
                <a:ea typeface="ヒラギノ角ゴ Pro W3" panose="020B0300000000000000" pitchFamily="34" charset="-128"/>
              </a:rPr>
              <a:t>A problem on future homework:</a:t>
            </a:r>
          </a:p>
          <a:p>
            <a:pPr lvl="1">
              <a:spcBef>
                <a:spcPct val="50000"/>
              </a:spcBef>
              <a:spcAft>
                <a:spcPct val="45000"/>
              </a:spcAft>
            </a:pPr>
            <a:r>
              <a:rPr lang="en-US" altLang="en-US" b="0">
                <a:ea typeface="ヒラギノ角ゴ Pro W3" panose="020B0300000000000000" pitchFamily="34" charset="-128"/>
              </a:rPr>
              <a:t>Derive this relationship</a:t>
            </a:r>
          </a:p>
          <a:p>
            <a:pPr lvl="1"/>
            <a:r>
              <a:rPr lang="en-US" altLang="en-US" b="0">
                <a:ea typeface="ヒラギノ角ゴ Pro W3" panose="020B0300000000000000" pitchFamily="34" charset="-128"/>
              </a:rPr>
              <a:t>Hint: expand the product in the definition of </a:t>
            </a:r>
            <a:r>
              <a:rPr lang="en-US" altLang="en-US" b="0" i="1">
                <a:ea typeface="ヒラギノ角ゴ Pro W3" panose="020B0300000000000000" pitchFamily="34" charset="-128"/>
              </a:rPr>
              <a:t>D</a:t>
            </a:r>
            <a:r>
              <a:rPr lang="en-US" altLang="en-US" b="0" i="1" baseline="-25000">
                <a:ea typeface="ヒラギノ角ゴ Pro W3" panose="020B0300000000000000" pitchFamily="34" charset="-128"/>
              </a:rPr>
              <a:t>ϕ</a:t>
            </a:r>
            <a:r>
              <a:rPr lang="en-US" altLang="en-US" b="0" i="1">
                <a:ea typeface="ヒラギノ角ゴ Pro W3" panose="020B0300000000000000" pitchFamily="34" charset="-128"/>
              </a:rPr>
              <a:t> ( r ) </a:t>
            </a:r>
            <a:r>
              <a:rPr lang="en-US" altLang="en-US" b="0">
                <a:ea typeface="ヒラギノ角ゴ Pro W3" panose="020B0300000000000000" pitchFamily="34" charset="-128"/>
              </a:rPr>
              <a:t>and assume homogeneity to take the averages</a:t>
            </a:r>
            <a:endParaRPr lang="en-US" altLang="en-US" sz="2000" b="0">
              <a:ea typeface="ヒラギノ角ゴ Pro W3" panose="020B0300000000000000" pitchFamily="34" charset="-128"/>
            </a:endParaRPr>
          </a:p>
        </p:txBody>
      </p:sp>
      <p:graphicFrame>
        <p:nvGraphicFramePr>
          <p:cNvPr id="96259" name="Object 2">
            <a:extLst>
              <a:ext uri="{FF2B5EF4-FFF2-40B4-BE49-F238E27FC236}">
                <a16:creationId xmlns:a16="http://schemas.microsoft.com/office/drawing/2014/main" id="{0D2F49B0-978C-3143-ACCC-033B87A4C3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84313" y="1671638"/>
          <a:ext cx="56261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77" name="Equation" r:id="rId4" imgW="1612900" imgH="279400" progId="Equation.DSMT4">
                  <p:embed/>
                </p:oleObj>
              </mc:Choice>
              <mc:Fallback>
                <p:oleObj name="Equation" r:id="rId4" imgW="16129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313" y="1671638"/>
                        <a:ext cx="562610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6260" name="Straight Arrow Connector 5">
            <a:extLst>
              <a:ext uri="{FF2B5EF4-FFF2-40B4-BE49-F238E27FC236}">
                <a16:creationId xmlns:a16="http://schemas.microsoft.com/office/drawing/2014/main" id="{1C5FC700-7383-5645-BBEC-1014432DF83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1116807" y="2577306"/>
            <a:ext cx="539750" cy="360363"/>
          </a:xfrm>
          <a:prstGeom prst="straightConnector1">
            <a:avLst/>
          </a:prstGeom>
          <a:noFill/>
          <a:ln w="38100">
            <a:solidFill>
              <a:srgbClr val="F2FFA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1" name="Straight Arrow Connector 6">
            <a:extLst>
              <a:ext uri="{FF2B5EF4-FFF2-40B4-BE49-F238E27FC236}">
                <a16:creationId xmlns:a16="http://schemas.microsoft.com/office/drawing/2014/main" id="{004AC2D6-7922-204E-B4DF-5AE57CD8B80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550569" y="2623344"/>
            <a:ext cx="650875" cy="620713"/>
          </a:xfrm>
          <a:prstGeom prst="straightConnector1">
            <a:avLst/>
          </a:prstGeom>
          <a:noFill/>
          <a:ln w="38100">
            <a:solidFill>
              <a:srgbClr val="F2FFA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262" name="Straight Arrow Connector 8">
            <a:extLst>
              <a:ext uri="{FF2B5EF4-FFF2-40B4-BE49-F238E27FC236}">
                <a16:creationId xmlns:a16="http://schemas.microsoft.com/office/drawing/2014/main" id="{76B0F207-6C81-4046-B323-3277507E8C3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322094" y="2609057"/>
            <a:ext cx="673100" cy="544512"/>
          </a:xfrm>
          <a:prstGeom prst="straightConnector1">
            <a:avLst/>
          </a:prstGeom>
          <a:noFill/>
          <a:ln w="38100">
            <a:solidFill>
              <a:srgbClr val="F2FFA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6263" name="TextBox 11">
            <a:extLst>
              <a:ext uri="{FF2B5EF4-FFF2-40B4-BE49-F238E27FC236}">
                <a16:creationId xmlns:a16="http://schemas.microsoft.com/office/drawing/2014/main" id="{33EF624D-945B-BB40-8214-7FF8397D6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2984500"/>
            <a:ext cx="271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>
                <a:solidFill>
                  <a:srgbClr val="F2FFAC"/>
                </a:solidFill>
                <a:latin typeface="Trebuchet MS" panose="020B0703020202090204" pitchFamily="34" charset="0"/>
              </a:rPr>
              <a:t>Structure function</a:t>
            </a:r>
          </a:p>
        </p:txBody>
      </p:sp>
      <p:sp>
        <p:nvSpPr>
          <p:cNvPr id="96264" name="TextBox 12">
            <a:extLst>
              <a:ext uri="{FF2B5EF4-FFF2-40B4-BE49-F238E27FC236}">
                <a16:creationId xmlns:a16="http://schemas.microsoft.com/office/drawing/2014/main" id="{26AA6FB2-EE5C-6447-AA4A-5AC53BAC5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3116263"/>
            <a:ext cx="294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r>
              <a:rPr lang="en-US" altLang="en-US">
                <a:solidFill>
                  <a:srgbClr val="F2FFAC"/>
                </a:solidFill>
                <a:latin typeface="Trebuchet MS" panose="020B0703020202090204" pitchFamily="34" charset="0"/>
              </a:rPr>
              <a:t>Covariance function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FDC45C63-54B3-944A-A959-1405D533F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Definitions - Spatial Coherence Function</a:t>
            </a:r>
          </a:p>
        </p:txBody>
      </p:sp>
      <p:sp>
        <p:nvSpPr>
          <p:cNvPr id="98306" name="Rectangle 3">
            <a:extLst>
              <a:ext uri="{FF2B5EF4-FFF2-40B4-BE49-F238E27FC236}">
                <a16:creationId xmlns:a16="http://schemas.microsoft.com/office/drawing/2014/main" id="{7E0599B2-EEC9-E441-919E-7FDF6BDD8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5425" y="2100263"/>
            <a:ext cx="8534400" cy="4876800"/>
          </a:xfrm>
        </p:spPr>
        <p:txBody>
          <a:bodyPr/>
          <a:lstStyle/>
          <a:p>
            <a:pPr>
              <a:spcBef>
                <a:spcPct val="90000"/>
              </a:spcBef>
            </a:pPr>
            <a:r>
              <a:rPr lang="en-US" altLang="en-US" b="0">
                <a:ea typeface="ヒラギノ角ゴ Pro W3" panose="020B0300000000000000" pitchFamily="34" charset="-128"/>
              </a:rPr>
              <a:t>Spatial coherence function of field is defined as</a:t>
            </a:r>
          </a:p>
          <a:p>
            <a:pPr lvl="4">
              <a:buFontTx/>
              <a:buNone/>
            </a:pPr>
            <a:r>
              <a:rPr lang="en-US" altLang="en-US" b="0">
                <a:ea typeface="ＭＳ Ｐゴシック" panose="020B0600070205080204" pitchFamily="34" charset="-128"/>
              </a:rPr>
              <a:t>				    </a:t>
            </a:r>
            <a:r>
              <a:rPr lang="en-US" altLang="en-US" sz="1600" b="0">
                <a:ea typeface="ＭＳ Ｐゴシック" panose="020B0600070205080204" pitchFamily="34" charset="-128"/>
              </a:rPr>
              <a:t>Covariance for complex fn</a:t>
            </a:r>
            <a:r>
              <a:rPr lang="ja-JP" altLang="en-US" sz="1600" b="0">
                <a:ea typeface="ＭＳ Ｐゴシック" panose="020B0600070205080204" pitchFamily="34" charset="-128"/>
              </a:rPr>
              <a:t>’</a:t>
            </a:r>
            <a:r>
              <a:rPr lang="en-US" altLang="ja-JP" sz="1600" b="0">
                <a:ea typeface="ヒラギノ角ゴ Pro W3" panose="020B0300000000000000" pitchFamily="34" charset="-128"/>
              </a:rPr>
              <a:t>s</a:t>
            </a:r>
          </a:p>
          <a:p>
            <a:pPr lvl="4"/>
            <a:endParaRPr lang="en-US" altLang="en-US" b="0">
              <a:ea typeface="ヒラギノ角ゴ Pro W3" panose="020B0300000000000000" pitchFamily="34" charset="-128"/>
            </a:endParaRPr>
          </a:p>
          <a:p>
            <a:pPr lvl="2"/>
            <a:r>
              <a:rPr lang="en-US" altLang="en-US" sz="2000" b="0">
                <a:ea typeface="ヒラギノ角ゴ Pro W3" panose="020B0300000000000000" pitchFamily="34" charset="-128"/>
              </a:rPr>
              <a:t>Note that Hardy calls this function            but I</a:t>
            </a:r>
            <a:r>
              <a:rPr lang="ja-JP" altLang="en-US" sz="2000" b="0">
                <a:ea typeface="ＭＳ Ｐゴシック" panose="020B0600070205080204" pitchFamily="34" charset="-128"/>
              </a:rPr>
              <a:t>’</a:t>
            </a:r>
            <a:r>
              <a:rPr lang="en-US" altLang="ja-JP" sz="2000" b="0">
                <a:ea typeface="ヒラギノ角ゴ Pro W3" panose="020B0300000000000000" pitchFamily="34" charset="-128"/>
              </a:rPr>
              <a:t>ve called it </a:t>
            </a:r>
            <a:r>
              <a:rPr lang="en-US" altLang="ja-JP" b="0">
                <a:ea typeface="ヒラギノ角ゴ Pro W3" panose="020B0300000000000000" pitchFamily="34" charset="-128"/>
              </a:rPr>
              <a:t> </a:t>
            </a:r>
            <a:r>
              <a:rPr lang="en-US" altLang="ja-JP" b="0" i="1">
                <a:ea typeface="ヒラギノ角ゴ Pro W3" panose="020B0300000000000000" pitchFamily="34" charset="-128"/>
              </a:rPr>
              <a:t>C</a:t>
            </a:r>
            <a:r>
              <a:rPr lang="en-US" altLang="ja-JP" sz="2600" b="0" i="1" baseline="-25000">
                <a:ea typeface="ヒラギノ角ゴ Pro W3" panose="020B0300000000000000" pitchFamily="34" charset="-128"/>
                <a:sym typeface="Symbol" pitchFamily="2" charset="2"/>
              </a:rPr>
              <a:t>Ψ</a:t>
            </a:r>
            <a:r>
              <a:rPr lang="en-US" altLang="ja-JP" b="0" i="1">
                <a:ea typeface="ヒラギノ角ゴ Pro W3" panose="020B0300000000000000" pitchFamily="34" charset="-128"/>
              </a:rPr>
              <a:t> (r)</a:t>
            </a:r>
            <a:r>
              <a:rPr lang="en-US" altLang="ja-JP" b="0">
                <a:ea typeface="ヒラギノ角ゴ Pro W3" panose="020B0300000000000000" pitchFamily="34" charset="-128"/>
              </a:rPr>
              <a:t> </a:t>
            </a:r>
            <a:r>
              <a:rPr lang="en-US" altLang="ja-JP" sz="2000" b="0">
                <a:ea typeface="ヒラギノ角ゴ Pro W3" panose="020B0300000000000000" pitchFamily="34" charset="-128"/>
              </a:rPr>
              <a:t> in order to avoid confusion with the correlation function </a:t>
            </a:r>
            <a:r>
              <a:rPr lang="en-US" altLang="ja-JP" sz="2000" b="0" i="1">
                <a:ea typeface="ヒラギノ角ゴ Pro W3" panose="020B0300000000000000" pitchFamily="34" charset="-128"/>
              </a:rPr>
              <a:t>B</a:t>
            </a:r>
            <a:r>
              <a:rPr lang="en-US" altLang="ja-JP" sz="2000" b="0" i="1" baseline="-25000">
                <a:latin typeface="Lucida Grande" panose="020B0600040502020204" pitchFamily="34" charset="0"/>
                <a:ea typeface="ヒラギノ角ゴ Pro W3" panose="020B0300000000000000" pitchFamily="34" charset="-128"/>
                <a:sym typeface="Symbol" pitchFamily="2" charset="2"/>
              </a:rPr>
              <a:t>ϕ</a:t>
            </a:r>
            <a:r>
              <a:rPr lang="en-US" altLang="ja-JP" sz="2000" b="0" i="1" baseline="-25000">
                <a:ea typeface="ヒラギノ角ゴ Pro W3" panose="020B0300000000000000" pitchFamily="34" charset="-128"/>
                <a:sym typeface="Symbol" pitchFamily="2" charset="2"/>
              </a:rPr>
              <a:t> </a:t>
            </a:r>
            <a:r>
              <a:rPr lang="en-US" altLang="ja-JP" sz="2000" b="0" i="1">
                <a:ea typeface="ヒラギノ角ゴ Pro W3" panose="020B0300000000000000" pitchFamily="34" charset="-128"/>
                <a:sym typeface="Symbol" pitchFamily="2" charset="2"/>
              </a:rPr>
              <a:t>( r )</a:t>
            </a:r>
            <a:r>
              <a:rPr lang="en-US" altLang="ja-JP" sz="2000" b="0" i="1">
                <a:ea typeface="ヒラギノ角ゴ Pro W3" panose="020B0300000000000000" pitchFamily="34" charset="-128"/>
              </a:rPr>
              <a:t> .   </a:t>
            </a:r>
            <a:r>
              <a:rPr lang="en-US" altLang="ja-JP" b="0" i="1">
                <a:ea typeface="ヒラギノ角ゴ Pro W3" panose="020B0300000000000000" pitchFamily="34" charset="-128"/>
              </a:rPr>
              <a:t>C</a:t>
            </a:r>
            <a:r>
              <a:rPr lang="en-US" altLang="ja-JP" sz="2600" b="0" i="1" baseline="-25000">
                <a:ea typeface="ヒラギノ角ゴ Pro W3" panose="020B0300000000000000" pitchFamily="34" charset="-128"/>
                <a:sym typeface="Symbol" pitchFamily="2" charset="2"/>
              </a:rPr>
              <a:t>Ψ</a:t>
            </a:r>
            <a:r>
              <a:rPr lang="en-US" altLang="ja-JP" b="0" i="1">
                <a:ea typeface="ヒラギノ角ゴ Pro W3" panose="020B0300000000000000" pitchFamily="34" charset="-128"/>
              </a:rPr>
              <a:t> (r)</a:t>
            </a:r>
            <a:r>
              <a:rPr lang="en-US" altLang="ja-JP" b="0">
                <a:ea typeface="ヒラギノ角ゴ Pro W3" panose="020B0300000000000000" pitchFamily="34" charset="-128"/>
              </a:rPr>
              <a:t> </a:t>
            </a:r>
            <a:r>
              <a:rPr lang="en-US" altLang="ja-JP" sz="2000" b="0">
                <a:ea typeface="ヒラギノ角ゴ Pro W3" panose="020B0300000000000000" pitchFamily="34" charset="-128"/>
              </a:rPr>
              <a:t> is a measure of how </a:t>
            </a:r>
            <a:r>
              <a:rPr lang="ja-JP" altLang="en-US" sz="2000" b="0">
                <a:ea typeface="ＭＳ Ｐゴシック" panose="020B0600070205080204" pitchFamily="34" charset="-128"/>
              </a:rPr>
              <a:t>“</a:t>
            </a:r>
            <a:r>
              <a:rPr lang="en-US" altLang="ja-JP" sz="2000" b="0">
                <a:ea typeface="ヒラギノ角ゴ Pro W3" panose="020B0300000000000000" pitchFamily="34" charset="-128"/>
              </a:rPr>
              <a:t>related</a:t>
            </a:r>
            <a:r>
              <a:rPr lang="ja-JP" altLang="en-US" sz="2000" b="0">
                <a:ea typeface="ＭＳ Ｐゴシック" panose="020B0600070205080204" pitchFamily="34" charset="-128"/>
              </a:rPr>
              <a:t>”</a:t>
            </a:r>
            <a:r>
              <a:rPr lang="en-US" altLang="ja-JP" sz="2000" b="0">
                <a:ea typeface="ヒラギノ角ゴ Pro W3" panose="020B0300000000000000" pitchFamily="34" charset="-128"/>
              </a:rPr>
              <a:t> the field </a:t>
            </a:r>
            <a:r>
              <a:rPr lang="en-US" altLang="ja-JP" sz="2000" b="0" i="1">
                <a:ea typeface="ヒラギノ角ゴ Pro W3" panose="020B0300000000000000" pitchFamily="34" charset="-128"/>
                <a:sym typeface="Symbol" pitchFamily="2" charset="2"/>
              </a:rPr>
              <a:t>Ψ</a:t>
            </a:r>
            <a:r>
              <a:rPr lang="en-US" altLang="ja-JP" sz="2000" b="0">
                <a:ea typeface="ヒラギノ角ゴ Pro W3" panose="020B0300000000000000" pitchFamily="34" charset="-128"/>
                <a:sym typeface="Symbol" pitchFamily="2" charset="2"/>
              </a:rPr>
              <a:t>  </a:t>
            </a:r>
            <a:r>
              <a:rPr lang="en-US" altLang="ja-JP" sz="2000" b="0">
                <a:ea typeface="ヒラギノ角ゴ Pro W3" panose="020B0300000000000000" pitchFamily="34" charset="-128"/>
              </a:rPr>
              <a:t>is at one position (e.g. </a:t>
            </a:r>
            <a:r>
              <a:rPr lang="en-US" altLang="ja-JP" sz="2000" b="0" i="1">
                <a:ea typeface="ヒラギノ角ゴ Pro W3" panose="020B0300000000000000" pitchFamily="34" charset="-128"/>
              </a:rPr>
              <a:t>x</a:t>
            </a:r>
            <a:r>
              <a:rPr lang="en-US" altLang="ja-JP" sz="2000" b="0">
                <a:ea typeface="ヒラギノ角ゴ Pro W3" panose="020B0300000000000000" pitchFamily="34" charset="-128"/>
              </a:rPr>
              <a:t>) to its values at neighboring positions (say </a:t>
            </a:r>
            <a:r>
              <a:rPr lang="en-US" altLang="ja-JP" sz="2000" b="0" i="1">
                <a:ea typeface="ヒラギノ角ゴ Pro W3" panose="020B0300000000000000" pitchFamily="34" charset="-128"/>
              </a:rPr>
              <a:t>x + r </a:t>
            </a:r>
            <a:r>
              <a:rPr lang="en-US" altLang="ja-JP" sz="2000" b="0">
                <a:ea typeface="ヒラギノ角ゴ Pro W3" panose="020B0300000000000000" pitchFamily="34" charset="-128"/>
              </a:rPr>
              <a:t>).</a:t>
            </a:r>
          </a:p>
          <a:p>
            <a:r>
              <a:rPr lang="en-US" altLang="en-US" b="0">
                <a:ea typeface="ヒラギノ角ゴ Pro W3" panose="020B0300000000000000" pitchFamily="34" charset="-128"/>
              </a:rPr>
              <a:t> </a:t>
            </a:r>
          </a:p>
        </p:txBody>
      </p:sp>
      <p:graphicFrame>
        <p:nvGraphicFramePr>
          <p:cNvPr id="98307" name="Object 2">
            <a:extLst>
              <a:ext uri="{FF2B5EF4-FFF2-40B4-BE49-F238E27FC236}">
                <a16:creationId xmlns:a16="http://schemas.microsoft.com/office/drawing/2014/main" id="{A69EE158-9B2A-624E-99D8-825240055C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7838" y="1412875"/>
          <a:ext cx="79454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0" name="Equation" r:id="rId4" imgW="3390900" imgH="203200" progId="Equation.DSMT4">
                  <p:embed/>
                </p:oleObj>
              </mc:Choice>
              <mc:Fallback>
                <p:oleObj name="Equation" r:id="rId4" imgW="3390900" imgH="203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1412875"/>
                        <a:ext cx="79454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Object 3">
            <a:extLst>
              <a:ext uri="{FF2B5EF4-FFF2-40B4-BE49-F238E27FC236}">
                <a16:creationId xmlns:a16="http://schemas.microsoft.com/office/drawing/2014/main" id="{C614C5E8-E51F-2948-835E-48982BFD60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5100" y="2559050"/>
          <a:ext cx="33242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1" name="Equation" r:id="rId6" imgW="1600200" imgH="266700" progId="Equation.DSMT4">
                  <p:embed/>
                </p:oleObj>
              </mc:Choice>
              <mc:Fallback>
                <p:oleObj name="Equation" r:id="rId6" imgW="1600200" imgH="266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559050"/>
                        <a:ext cx="33242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9" name="Object 4">
            <a:extLst>
              <a:ext uri="{FF2B5EF4-FFF2-40B4-BE49-F238E27FC236}">
                <a16:creationId xmlns:a16="http://schemas.microsoft.com/office/drawing/2014/main" id="{57305CCE-35E4-514B-9EE6-CE35CFD64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5925" y="3375025"/>
          <a:ext cx="6667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2" name="Equation" r:id="rId8" imgW="381000" imgH="203200" progId="Equation.DSMT4">
                  <p:embed/>
                </p:oleObj>
              </mc:Choice>
              <mc:Fallback>
                <p:oleObj name="Equation" r:id="rId8" imgW="3810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3375025"/>
                        <a:ext cx="6667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5">
            <a:extLst>
              <a:ext uri="{FF2B5EF4-FFF2-40B4-BE49-F238E27FC236}">
                <a16:creationId xmlns:a16="http://schemas.microsoft.com/office/drawing/2014/main" id="{63B8A551-3B31-0D40-A89A-3657433D9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325" y="5260975"/>
          <a:ext cx="61468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63" name="Equation" r:id="rId10" imgW="3098800" imgH="482600" progId="Equation.DSMT4">
                  <p:embed/>
                </p:oleObj>
              </mc:Choice>
              <mc:Fallback>
                <p:oleObj name="Equation" r:id="rId10" imgW="30988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5260975"/>
                        <a:ext cx="6146800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1368" name="Oval 8">
            <a:extLst>
              <a:ext uri="{FF2B5EF4-FFF2-40B4-BE49-F238E27FC236}">
                <a16:creationId xmlns:a16="http://schemas.microsoft.com/office/drawing/2014/main" id="{ED7D9DDB-C1BB-8549-B7F9-835D5A496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4563" y="2435225"/>
            <a:ext cx="339725" cy="458788"/>
          </a:xfrm>
          <a:prstGeom prst="ellipse">
            <a:avLst/>
          </a:prstGeom>
          <a:noFill/>
          <a:ln w="38100">
            <a:solidFill>
              <a:srgbClr val="FF0A2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3DE88EDE-0568-A84A-9218-A5F0E5EBB3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621463" cy="12827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Now evaluate spatial coherence function C</a:t>
            </a:r>
            <a:r>
              <a:rPr lang="en-US" altLang="en-US" baseline="-25000">
                <a:ea typeface="ヒラギノ角ゴ Pro W3" panose="020B0300000000000000" pitchFamily="34" charset="-128"/>
              </a:rPr>
              <a:t>Ψ</a:t>
            </a:r>
            <a:r>
              <a:rPr lang="en-US" altLang="en-US">
                <a:ea typeface="ヒラギノ角ゴ Pro W3" panose="020B0300000000000000" pitchFamily="34" charset="-128"/>
              </a:rPr>
              <a:t> (r) </a:t>
            </a:r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FC296CD7-6F4B-1848-AA93-282A2115E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100" y="1512888"/>
            <a:ext cx="8839200" cy="53451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For a Gaussian random variable      with zero mean, it can be shown that 	</a:t>
            </a:r>
            <a:r>
              <a:rPr lang="en-US" altLang="en-US" sz="2000">
                <a:ea typeface="ヒラギノ角ゴ Pro W3" panose="020B0300000000000000" pitchFamily="34" charset="-128"/>
              </a:rPr>
              <a:t>														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ea typeface="ヒラギノ角ゴ Pro W3" panose="020B0300000000000000" pitchFamily="34" charset="-128"/>
              </a:rPr>
              <a:t>                                                               </a:t>
            </a:r>
          </a:p>
          <a:p>
            <a:pPr>
              <a:lnSpc>
                <a:spcPct val="9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So</a:t>
            </a:r>
          </a:p>
          <a:p>
            <a:pPr>
              <a:lnSpc>
                <a:spcPct val="120000"/>
              </a:lnSpc>
              <a:spcAft>
                <a:spcPct val="50000"/>
              </a:spcAft>
              <a:buFontTx/>
              <a:buNone/>
            </a:pPr>
            <a:endParaRPr lang="en-US" altLang="en-US" sz="2000">
              <a:ea typeface="ヒラギノ角ゴ Pro W3" panose="020B0300000000000000" pitchFamily="34" charset="-128"/>
            </a:endParaRPr>
          </a:p>
          <a:p>
            <a:pPr>
              <a:lnSpc>
                <a:spcPct val="120000"/>
              </a:lnSpc>
              <a:spcAft>
                <a:spcPct val="50000"/>
              </a:spcAft>
            </a:pPr>
            <a:r>
              <a:rPr lang="en-US" altLang="en-US" b="0">
                <a:ea typeface="ヒラギノ角ゴ Pro W3" panose="020B0300000000000000" pitchFamily="34" charset="-128"/>
              </a:rPr>
              <a:t>So finding spatial coherence function </a:t>
            </a:r>
            <a:r>
              <a:rPr lang="en-US" altLang="en-US" b="0" i="1">
                <a:ea typeface="ヒラギノ角ゴ Pro W3" panose="020B0300000000000000" pitchFamily="34" charset="-128"/>
              </a:rPr>
              <a:t>C</a:t>
            </a:r>
            <a:r>
              <a:rPr lang="en-US" altLang="en-US" b="0" i="1" baseline="-25000">
                <a:ea typeface="ヒラギノ角ゴ Pro W3" panose="020B0300000000000000" pitchFamily="34" charset="-128"/>
                <a:sym typeface="Symbol" pitchFamily="2" charset="2"/>
              </a:rPr>
              <a:t>Ψ</a:t>
            </a:r>
            <a:r>
              <a:rPr lang="en-US" altLang="en-US" b="0" i="1">
                <a:ea typeface="ヒラギノ角ゴ Pro W3" panose="020B0300000000000000" pitchFamily="34" charset="-128"/>
              </a:rPr>
              <a:t> (r)</a:t>
            </a:r>
            <a:r>
              <a:rPr lang="en-US" altLang="en-US" b="0">
                <a:ea typeface="ヒラギノ角ゴ Pro W3" panose="020B0300000000000000" pitchFamily="34" charset="-128"/>
              </a:rPr>
              <a:t>   amounts to evaluating the structure function for phase </a:t>
            </a:r>
            <a:r>
              <a:rPr lang="en-US" altLang="en-US" b="0" i="1">
                <a:ea typeface="ヒラギノ角ゴ Pro W3" panose="020B0300000000000000" pitchFamily="34" charset="-128"/>
              </a:rPr>
              <a:t>D</a:t>
            </a:r>
            <a:r>
              <a:rPr lang="en-US" altLang="en-US" b="0" i="1" baseline="-25000">
                <a:latin typeface="Lucida Grande" panose="020B0600040502020204" pitchFamily="34" charset="0"/>
                <a:ea typeface="ヒラギノ角ゴ Pro W3" panose="020B0300000000000000" pitchFamily="34" charset="-128"/>
                <a:sym typeface="Symbol" pitchFamily="2" charset="2"/>
              </a:rPr>
              <a:t>ϕ</a:t>
            </a:r>
            <a:r>
              <a:rPr lang="en-US" altLang="en-US" b="0" i="1">
                <a:ea typeface="ヒラギノ角ゴ Pro W3" panose="020B0300000000000000" pitchFamily="34" charset="-128"/>
              </a:rPr>
              <a:t> ( r ) !</a:t>
            </a:r>
          </a:p>
        </p:txBody>
      </p:sp>
      <p:graphicFrame>
        <p:nvGraphicFramePr>
          <p:cNvPr id="100355" name="Object 2">
            <a:extLst>
              <a:ext uri="{FF2B5EF4-FFF2-40B4-BE49-F238E27FC236}">
                <a16:creationId xmlns:a16="http://schemas.microsoft.com/office/drawing/2014/main" id="{0B797A29-C0AE-9447-869A-C884E4F555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76425" y="2366963"/>
          <a:ext cx="409257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4" name="Equation" r:id="rId4" imgW="1765300" imgH="292100" progId="Equation.DSMT4">
                  <p:embed/>
                </p:oleObj>
              </mc:Choice>
              <mc:Fallback>
                <p:oleObj name="Equation" r:id="rId4" imgW="1765300" imgH="292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2366963"/>
                        <a:ext cx="409257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3">
            <a:extLst>
              <a:ext uri="{FF2B5EF4-FFF2-40B4-BE49-F238E27FC236}">
                <a16:creationId xmlns:a16="http://schemas.microsoft.com/office/drawing/2014/main" id="{163435B3-4DAA-B740-968F-787589E089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5063" y="3532188"/>
          <a:ext cx="7007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5" name="Equation" r:id="rId6" imgW="3581400" imgH="584200" progId="Equation.DSMT4">
                  <p:embed/>
                </p:oleObj>
              </mc:Choice>
              <mc:Fallback>
                <p:oleObj name="Equation" r:id="rId6" imgW="3581400" imgH="584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063" y="3532188"/>
                        <a:ext cx="7007225" cy="1143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4">
            <a:extLst>
              <a:ext uri="{FF2B5EF4-FFF2-40B4-BE49-F238E27FC236}">
                <a16:creationId xmlns:a16="http://schemas.microsoft.com/office/drawing/2014/main" id="{11D4B911-C438-1B4C-AB31-CCF0AA971C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1413" y="1543050"/>
          <a:ext cx="3508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6" name="Equation" r:id="rId8" imgW="152400" imgH="165100" progId="Equation.DSMT4">
                  <p:embed/>
                </p:oleObj>
              </mc:Choice>
              <mc:Fallback>
                <p:oleObj name="Equation" r:id="rId8" imgW="152400" imgH="165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1543050"/>
                        <a:ext cx="3508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FA1E6133-13A3-0C41-B1D6-66E50F19C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Solve for  D</a:t>
            </a:r>
            <a:r>
              <a:rPr lang="en-US" altLang="en-US" baseline="-25000">
                <a:ea typeface="ヒラギノ角ゴ Pro W3" panose="020B0300000000000000" pitchFamily="34" charset="-128"/>
              </a:rPr>
              <a:t>ϕ</a:t>
            </a:r>
            <a:r>
              <a:rPr lang="en-US" altLang="en-US">
                <a:ea typeface="ヒラギノ角ゴ Pro W3" panose="020B0300000000000000" pitchFamily="34" charset="-128"/>
              </a:rPr>
              <a:t>( r )</a:t>
            </a:r>
            <a:r>
              <a:rPr lang="en-US" altLang="en-US" i="0">
                <a:ea typeface="ヒラギノ角ゴ Pro W3" panose="020B0300000000000000" pitchFamily="34" charset="-128"/>
              </a:rPr>
              <a:t>  </a:t>
            </a:r>
            <a:r>
              <a:rPr lang="en-US" altLang="en-US">
                <a:ea typeface="ヒラギノ角ゴ Pro W3" panose="020B0300000000000000" pitchFamily="34" charset="-128"/>
              </a:rPr>
              <a:t>in terms of the turbulence strength C</a:t>
            </a:r>
            <a:r>
              <a:rPr lang="en-US" altLang="en-US" baseline="-25000">
                <a:ea typeface="ヒラギノ角ゴ Pro W3" panose="020B0300000000000000" pitchFamily="34" charset="-128"/>
              </a:rPr>
              <a:t>N</a:t>
            </a:r>
            <a:r>
              <a:rPr lang="en-US" altLang="en-US" baseline="30000">
                <a:ea typeface="ヒラギノ角ゴ Pro W3" panose="020B0300000000000000" pitchFamily="34" charset="-128"/>
              </a:rPr>
              <a:t>2     </a:t>
            </a:r>
            <a:r>
              <a:rPr lang="en-US" altLang="en-US">
                <a:ea typeface="ヒラギノ角ゴ Pro W3" panose="020B0300000000000000" pitchFamily="34" charset="-128"/>
              </a:rPr>
              <a:t>(1)</a:t>
            </a:r>
            <a:endParaRPr lang="en-US" altLang="en-US" sz="2400">
              <a:ea typeface="ヒラギノ角ゴ Pro W3" panose="020B0300000000000000" pitchFamily="34" charset="-128"/>
            </a:endParaRP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544364A5-3F9D-1148-B957-5C4715AF80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11313"/>
            <a:ext cx="8534400" cy="4876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800" b="0">
                <a:ea typeface="ヒラギノ角ゴ Pro W3" panose="020B0300000000000000" pitchFamily="34" charset="-128"/>
              </a:rPr>
              <a:t>We want to evaluate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sz="2800" b="0">
              <a:ea typeface="ヒラギノ角ゴ Pro W3" panose="020B0300000000000000" pitchFamily="34" charset="-128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800" b="0">
                <a:ea typeface="ヒラギノ角ゴ Pro W3" panose="020B0300000000000000" pitchFamily="34" charset="-128"/>
              </a:rPr>
              <a:t>Recall that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Tx/>
              <a:buNone/>
            </a:pPr>
            <a:endParaRPr lang="en-US" altLang="en-US" sz="2800" b="0">
              <a:ea typeface="ヒラギノ角ゴ Pro W3" panose="020B0300000000000000" pitchFamily="34" charset="-128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sz="2800" b="0">
                <a:ea typeface="ヒラギノ角ゴ Pro W3" panose="020B0300000000000000" pitchFamily="34" charset="-128"/>
              </a:rPr>
              <a:t>So next we need to know the phase covariance: </a:t>
            </a:r>
          </a:p>
          <a:p>
            <a:pPr>
              <a:spcBef>
                <a:spcPts val="600"/>
              </a:spcBef>
            </a:pPr>
            <a:endParaRPr lang="en-US" altLang="en-US" sz="2800" b="0">
              <a:ea typeface="ヒラギノ角ゴ Pro W3" panose="020B0300000000000000" pitchFamily="34" charset="-128"/>
            </a:endParaRPr>
          </a:p>
        </p:txBody>
      </p:sp>
      <p:pic>
        <p:nvPicPr>
          <p:cNvPr id="102403" name="Picture 2">
            <a:extLst>
              <a:ext uri="{FF2B5EF4-FFF2-40B4-BE49-F238E27FC236}">
                <a16:creationId xmlns:a16="http://schemas.microsoft.com/office/drawing/2014/main" id="{02FBD414-DFF8-4C4B-B33A-0B3E335DC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73375"/>
            <a:ext cx="3949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Rectangle 3">
            <a:extLst>
              <a:ext uri="{FF2B5EF4-FFF2-40B4-BE49-F238E27FC236}">
                <a16:creationId xmlns:a16="http://schemas.microsoft.com/office/drawing/2014/main" id="{37F3A17A-091A-1C44-9CF4-0A465CDA2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97000"/>
            <a:ext cx="685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02405" name="Picture 4">
            <a:extLst>
              <a:ext uri="{FF2B5EF4-FFF2-40B4-BE49-F238E27FC236}">
                <a16:creationId xmlns:a16="http://schemas.microsoft.com/office/drawing/2014/main" id="{C81DF471-5D61-1A41-A533-1872D2619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1535113"/>
            <a:ext cx="3878262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5">
            <a:extLst>
              <a:ext uri="{FF2B5EF4-FFF2-40B4-BE49-F238E27FC236}">
                <a16:creationId xmlns:a16="http://schemas.microsoft.com/office/drawing/2014/main" id="{04807A89-0C10-6241-8E1D-709BD4FC9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4978400"/>
            <a:ext cx="42656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70FAF69F-D6A7-CA4B-9DA6-0BA03FA8C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>
                <a:ea typeface="ヒラギノ角ゴ Pro W3" panose="020B0300000000000000" pitchFamily="34" charset="-128"/>
              </a:rPr>
              <a:t>Solve for  D</a:t>
            </a:r>
            <a:r>
              <a:rPr lang="en-US" altLang="en-US" baseline="-25000">
                <a:ea typeface="ヒラギノ角ゴ Pro W3" panose="020B0300000000000000" pitchFamily="34" charset="-128"/>
              </a:rPr>
              <a:t>ϕ</a:t>
            </a:r>
            <a:r>
              <a:rPr lang="en-US" altLang="en-US">
                <a:ea typeface="ヒラギノ角ゴ Pro W3" panose="020B0300000000000000" pitchFamily="34" charset="-128"/>
              </a:rPr>
              <a:t>( r )</a:t>
            </a:r>
            <a:r>
              <a:rPr lang="en-US" altLang="en-US" i="0">
                <a:ea typeface="ヒラギノ角ゴ Pro W3" panose="020B0300000000000000" pitchFamily="34" charset="-128"/>
              </a:rPr>
              <a:t>  </a:t>
            </a:r>
            <a:r>
              <a:rPr lang="en-US" altLang="en-US">
                <a:ea typeface="ヒラギノ角ゴ Pro W3" panose="020B0300000000000000" pitchFamily="34" charset="-128"/>
              </a:rPr>
              <a:t>in terms of the turbulence strength C</a:t>
            </a:r>
            <a:r>
              <a:rPr lang="en-US" altLang="en-US" baseline="-25000">
                <a:ea typeface="ヒラギノ角ゴ Pro W3" panose="020B0300000000000000" pitchFamily="34" charset="-128"/>
              </a:rPr>
              <a:t>N</a:t>
            </a:r>
            <a:r>
              <a:rPr lang="en-US" altLang="en-US" baseline="30000">
                <a:ea typeface="ヒラギノ角ゴ Pro W3" panose="020B0300000000000000" pitchFamily="34" charset="-128"/>
              </a:rPr>
              <a:t>2     </a:t>
            </a:r>
            <a:r>
              <a:rPr lang="en-US" altLang="en-US">
                <a:ea typeface="ヒラギノ角ゴ Pro W3" panose="020B0300000000000000" pitchFamily="34" charset="-128"/>
              </a:rPr>
              <a:t>(2)</a:t>
            </a:r>
          </a:p>
        </p:txBody>
      </p:sp>
      <p:sp>
        <p:nvSpPr>
          <p:cNvPr id="104450" name="Rectangle 3">
            <a:extLst>
              <a:ext uri="{FF2B5EF4-FFF2-40B4-BE49-F238E27FC236}">
                <a16:creationId xmlns:a16="http://schemas.microsoft.com/office/drawing/2014/main" id="{D2C35E43-6AFE-374A-A5A2-3E13E5E6AA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ts val="4363"/>
              </a:lnSpc>
              <a:spcAft>
                <a:spcPts val="1800"/>
              </a:spcAft>
            </a:pPr>
            <a:r>
              <a:rPr lang="en-US" altLang="en-US" sz="2800" b="0">
                <a:ea typeface="ヒラギノ角ゴ Pro W3" panose="020B0300000000000000" pitchFamily="34" charset="-128"/>
              </a:rPr>
              <a:t>But                                  for a wave propagating vertically (in z direction) from height </a:t>
            </a:r>
            <a:r>
              <a:rPr lang="en-US" altLang="en-US" sz="2800" b="0" i="1">
                <a:ea typeface="ヒラギノ角ゴ Pro W3" panose="020B0300000000000000" pitchFamily="34" charset="-128"/>
              </a:rPr>
              <a:t>h</a:t>
            </a:r>
            <a:r>
              <a:rPr lang="en-US" altLang="en-US" sz="2800" b="0">
                <a:ea typeface="ヒラギノ角ゴ Pro W3" panose="020B0300000000000000" pitchFamily="34" charset="-128"/>
              </a:rPr>
              <a:t> to height </a:t>
            </a:r>
            <a:r>
              <a:rPr lang="en-US" altLang="en-US" sz="2800" b="0" i="1">
                <a:ea typeface="ヒラギノ角ゴ Pro W3" panose="020B0300000000000000" pitchFamily="34" charset="-128"/>
              </a:rPr>
              <a:t>h + </a:t>
            </a:r>
            <a:r>
              <a:rPr lang="en-US" altLang="en-US" sz="2800" b="0" i="1">
                <a:ea typeface="ヒラギノ角ゴ Pro W3" panose="020B0300000000000000" pitchFamily="34" charset="-128"/>
                <a:sym typeface="Symbol" pitchFamily="2" charset="2"/>
              </a:rPr>
              <a:t>δ</a:t>
            </a:r>
            <a:r>
              <a:rPr lang="en-US" altLang="en-US" sz="2800" b="0" i="1">
                <a:ea typeface="ヒラギノ角ゴ Pro W3" panose="020B0300000000000000" pitchFamily="34" charset="-128"/>
              </a:rPr>
              <a:t>h.</a:t>
            </a:r>
          </a:p>
          <a:p>
            <a:pPr>
              <a:spcBef>
                <a:spcPct val="45000"/>
              </a:spcBef>
            </a:pPr>
            <a:r>
              <a:rPr lang="en-US" altLang="en-US" sz="2800" b="0">
                <a:ea typeface="ヒラギノ角ゴ Pro W3" panose="020B0300000000000000" pitchFamily="34" charset="-128"/>
              </a:rPr>
              <a:t> Here n(</a:t>
            </a:r>
            <a:r>
              <a:rPr lang="en-US" altLang="en-US" sz="2800" b="0" u="sng">
                <a:ea typeface="ヒラギノ角ゴ Pro W3" panose="020B0300000000000000" pitchFamily="34" charset="-128"/>
              </a:rPr>
              <a:t>x</a:t>
            </a:r>
            <a:r>
              <a:rPr lang="en-US" altLang="en-US" sz="2800" b="0">
                <a:ea typeface="ヒラギノ角ゴ Pro W3" panose="020B0300000000000000" pitchFamily="34" charset="-128"/>
              </a:rPr>
              <a:t>, z) is the index of refraction.</a:t>
            </a:r>
          </a:p>
          <a:p>
            <a:pPr>
              <a:spcBef>
                <a:spcPct val="45000"/>
              </a:spcBef>
              <a:buFontTx/>
              <a:buNone/>
            </a:pPr>
            <a:endParaRPr lang="en-US" altLang="en-US" sz="2800" b="0">
              <a:ea typeface="ヒラギノ角ゴ Pro W3" panose="020B0300000000000000" pitchFamily="34" charset="-128"/>
            </a:endParaRPr>
          </a:p>
          <a:p>
            <a:pPr>
              <a:spcBef>
                <a:spcPct val="45000"/>
              </a:spcBef>
            </a:pPr>
            <a:r>
              <a:rPr lang="en-US" altLang="en-US" sz="2800" b="0">
                <a:ea typeface="ヒラギノ角ゴ Pro W3" panose="020B0300000000000000" pitchFamily="34" charset="-128"/>
              </a:rPr>
              <a:t>Hence    </a:t>
            </a:r>
            <a:endParaRPr lang="en-US" altLang="en-US" b="0">
              <a:ea typeface="ヒラギノ角ゴ Pro W3" panose="020B0300000000000000" pitchFamily="34" charset="-128"/>
            </a:endParaRPr>
          </a:p>
        </p:txBody>
      </p:sp>
      <p:graphicFrame>
        <p:nvGraphicFramePr>
          <p:cNvPr id="104451" name="Object 2">
            <a:extLst>
              <a:ext uri="{FF2B5EF4-FFF2-40B4-BE49-F238E27FC236}">
                <a16:creationId xmlns:a16="http://schemas.microsoft.com/office/drawing/2014/main" id="{B2FB9381-1D57-434C-97F6-E09E0F1D1A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2775" y="4654550"/>
          <a:ext cx="6651625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Equation" r:id="rId4" imgW="2768600" imgH="469900" progId="Equation.DSMT4">
                  <p:embed/>
                </p:oleObj>
              </mc:Choice>
              <mc:Fallback>
                <p:oleObj name="Equation" r:id="rId4" imgW="2768600" imgH="4699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4654550"/>
                        <a:ext cx="6651625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3">
            <a:extLst>
              <a:ext uri="{FF2B5EF4-FFF2-40B4-BE49-F238E27FC236}">
                <a16:creationId xmlns:a16="http://schemas.microsoft.com/office/drawing/2014/main" id="{3EE6F13E-D078-3C4D-9AB7-643768AD2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2888" y="1455738"/>
          <a:ext cx="30654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8" name="Equation" r:id="rId6" imgW="1447800" imgH="469900" progId="Equation.DSMT4">
                  <p:embed/>
                </p:oleObj>
              </mc:Choice>
              <mc:Fallback>
                <p:oleObj name="Equation" r:id="rId6" imgW="14478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1455738"/>
                        <a:ext cx="306546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43EA39AE-02BB-B246-9868-C0173637D1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Solve for  D</a:t>
            </a:r>
            <a:r>
              <a:rPr lang="en-US" altLang="en-US" baseline="-25000">
                <a:ea typeface="ヒラギノ角ゴ Pro W3" panose="020B0300000000000000" pitchFamily="34" charset="-128"/>
              </a:rPr>
              <a:t>ϕ</a:t>
            </a:r>
            <a:r>
              <a:rPr lang="en-US" altLang="en-US">
                <a:ea typeface="ヒラギノ角ゴ Pro W3" panose="020B0300000000000000" pitchFamily="34" charset="-128"/>
              </a:rPr>
              <a:t>( r )</a:t>
            </a:r>
            <a:r>
              <a:rPr lang="en-US" altLang="en-US" i="0">
                <a:ea typeface="ヒラギノ角ゴ Pro W3" panose="020B0300000000000000" pitchFamily="34" charset="-128"/>
              </a:rPr>
              <a:t>  </a:t>
            </a:r>
            <a:r>
              <a:rPr lang="en-US" altLang="en-US">
                <a:ea typeface="ヒラギノ角ゴ Pro W3" panose="020B0300000000000000" pitchFamily="34" charset="-128"/>
              </a:rPr>
              <a:t>in terms of the turbulence strength C</a:t>
            </a:r>
            <a:r>
              <a:rPr lang="en-US" altLang="en-US" baseline="-25000">
                <a:ea typeface="ヒラギノ角ゴ Pro W3" panose="020B0300000000000000" pitchFamily="34" charset="-128"/>
              </a:rPr>
              <a:t>N</a:t>
            </a:r>
            <a:r>
              <a:rPr lang="en-US" altLang="en-US" baseline="30000">
                <a:ea typeface="ヒラギノ角ゴ Pro W3" panose="020B0300000000000000" pitchFamily="34" charset="-128"/>
              </a:rPr>
              <a:t>2     </a:t>
            </a:r>
            <a:r>
              <a:rPr lang="en-US" altLang="en-US">
                <a:ea typeface="ヒラギノ角ゴ Pro W3" panose="020B0300000000000000" pitchFamily="34" charset="-128"/>
              </a:rPr>
              <a:t>(3)</a:t>
            </a:r>
            <a:endParaRPr lang="en-US" altLang="en-US" sz="2400" baseline="30000">
              <a:ea typeface="ヒラギノ角ゴ Pro W3" panose="020B0300000000000000" pitchFamily="34" charset="-128"/>
            </a:endParaRPr>
          </a:p>
        </p:txBody>
      </p:sp>
      <p:sp>
        <p:nvSpPr>
          <p:cNvPr id="106498" name="Rectangle 3">
            <a:extLst>
              <a:ext uri="{FF2B5EF4-FFF2-40B4-BE49-F238E27FC236}">
                <a16:creationId xmlns:a16="http://schemas.microsoft.com/office/drawing/2014/main" id="{EB446EE3-1B24-4442-A8A4-623A63D9F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b="0">
                <a:ea typeface="ヒラギノ角ゴ Pro W3" panose="020B0300000000000000" pitchFamily="34" charset="-128"/>
              </a:rPr>
              <a:t>Change variables:</a:t>
            </a:r>
          </a:p>
          <a:p>
            <a:endParaRPr lang="en-US" altLang="en-US" sz="2800" b="0">
              <a:ea typeface="ヒラギノ角ゴ Pro W3" panose="020B0300000000000000" pitchFamily="34" charset="-128"/>
            </a:endParaRPr>
          </a:p>
          <a:p>
            <a:r>
              <a:rPr lang="en-US" altLang="en-US" sz="2800" b="0">
                <a:ea typeface="ヒラギノ角ゴ Pro W3" panose="020B0300000000000000" pitchFamily="34" charset="-128"/>
              </a:rPr>
              <a:t>Then   </a:t>
            </a:r>
          </a:p>
        </p:txBody>
      </p:sp>
      <p:graphicFrame>
        <p:nvGraphicFramePr>
          <p:cNvPr id="106499" name="Object 2">
            <a:extLst>
              <a:ext uri="{FF2B5EF4-FFF2-40B4-BE49-F238E27FC236}">
                <a16:creationId xmlns:a16="http://schemas.microsoft.com/office/drawing/2014/main" id="{D7426C40-55A6-8344-9A34-7940FBF8A4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6963" y="1520825"/>
          <a:ext cx="23336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8" name="Equation" r:id="rId4" imgW="660400" imgH="177800" progId="Equation.DSMT4">
                  <p:embed/>
                </p:oleObj>
              </mc:Choice>
              <mc:Fallback>
                <p:oleObj name="Equation" r:id="rId4" imgW="660400" imgH="177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1520825"/>
                        <a:ext cx="233362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3">
            <a:extLst>
              <a:ext uri="{FF2B5EF4-FFF2-40B4-BE49-F238E27FC236}">
                <a16:creationId xmlns:a16="http://schemas.microsoft.com/office/drawing/2014/main" id="{771BC401-1BA9-F24C-8E39-5DD670DF8B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9288" y="2833688"/>
          <a:ext cx="6797675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9" name="Equation" r:id="rId6" imgW="3073400" imgH="965200" progId="Equation.DSMT4">
                  <p:embed/>
                </p:oleObj>
              </mc:Choice>
              <mc:Fallback>
                <p:oleObj name="Equation" r:id="rId6" imgW="3073400" imgH="965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2833688"/>
                        <a:ext cx="6797675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4">
            <a:extLst>
              <a:ext uri="{FF2B5EF4-FFF2-40B4-BE49-F238E27FC236}">
                <a16:creationId xmlns:a16="http://schemas.microsoft.com/office/drawing/2014/main" id="{A08C7462-8D17-4A4D-AF51-6AFE863FCC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5338" y="5430838"/>
          <a:ext cx="720090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0" name="Equation" r:id="rId8" imgW="2997200" imgH="482600" progId="Equation.DSMT4">
                  <p:embed/>
                </p:oleObj>
              </mc:Choice>
              <mc:Fallback>
                <p:oleObj name="Equation" r:id="rId8" imgW="29972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5430838"/>
                        <a:ext cx="7200900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FF2FE0A7-7B41-BB41-9D80-A73F19AD1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Solve for  D</a:t>
            </a:r>
            <a:r>
              <a:rPr lang="en-US" altLang="en-US" baseline="-25000">
                <a:ea typeface="ヒラギノ角ゴ Pro W3" panose="020B0300000000000000" pitchFamily="34" charset="-128"/>
              </a:rPr>
              <a:t>ϕ</a:t>
            </a:r>
            <a:r>
              <a:rPr lang="en-US" altLang="en-US">
                <a:ea typeface="ヒラギノ角ゴ Pro W3" panose="020B0300000000000000" pitchFamily="34" charset="-128"/>
              </a:rPr>
              <a:t>( r )</a:t>
            </a:r>
            <a:r>
              <a:rPr lang="en-US" altLang="en-US" i="0">
                <a:ea typeface="ヒラギノ角ゴ Pro W3" panose="020B0300000000000000" pitchFamily="34" charset="-128"/>
              </a:rPr>
              <a:t>  </a:t>
            </a:r>
            <a:r>
              <a:rPr lang="en-US" altLang="en-US">
                <a:ea typeface="ヒラギノ角ゴ Pro W3" panose="020B0300000000000000" pitchFamily="34" charset="-128"/>
              </a:rPr>
              <a:t>in terms of the turbulence strength C</a:t>
            </a:r>
            <a:r>
              <a:rPr lang="en-US" altLang="en-US" baseline="-25000">
                <a:ea typeface="ヒラギノ角ゴ Pro W3" panose="020B0300000000000000" pitchFamily="34" charset="-128"/>
              </a:rPr>
              <a:t>N</a:t>
            </a:r>
            <a:r>
              <a:rPr lang="en-US" altLang="en-US" baseline="30000">
                <a:ea typeface="ヒラギノ角ゴ Pro W3" panose="020B0300000000000000" pitchFamily="34" charset="-128"/>
              </a:rPr>
              <a:t>2     </a:t>
            </a:r>
            <a:r>
              <a:rPr lang="en-US" altLang="en-US">
                <a:ea typeface="ヒラギノ角ゴ Pro W3" panose="020B0300000000000000" pitchFamily="34" charset="-128"/>
              </a:rPr>
              <a:t>(4)</a:t>
            </a:r>
            <a:endParaRPr lang="en-US" altLang="en-US" sz="2400">
              <a:ea typeface="ヒラギノ角ゴ Pro W3" panose="020B0300000000000000" pitchFamily="34" charset="-128"/>
            </a:endParaRPr>
          </a:p>
        </p:txBody>
      </p:sp>
      <p:sp>
        <p:nvSpPr>
          <p:cNvPr id="108546" name="Rectangle 3">
            <a:extLst>
              <a:ext uri="{FF2B5EF4-FFF2-40B4-BE49-F238E27FC236}">
                <a16:creationId xmlns:a16="http://schemas.microsoft.com/office/drawing/2014/main" id="{77C5765E-D900-B748-A32B-A682F55C7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 b="0">
                <a:ea typeface="ヒラギノ角ゴ Pro W3" panose="020B0300000000000000" pitchFamily="34" charset="-128"/>
              </a:rPr>
              <a:t>Now we can evaluate phase structure function </a:t>
            </a:r>
            <a:r>
              <a:rPr lang="en-US" altLang="en-US" b="0" i="1">
                <a:ea typeface="ヒラギノ角ゴ Pro W3" panose="020B0300000000000000" pitchFamily="34" charset="-128"/>
              </a:rPr>
              <a:t>D</a:t>
            </a:r>
            <a:r>
              <a:rPr lang="en-US" altLang="en-US" b="0" i="1" baseline="-25000">
                <a:ea typeface="ヒラギノ角ゴ Pro W3" panose="020B0300000000000000" pitchFamily="34" charset="-128"/>
                <a:sym typeface="Symbol" pitchFamily="2" charset="2"/>
              </a:rPr>
              <a:t>φ</a:t>
            </a:r>
            <a:r>
              <a:rPr lang="en-US" altLang="en-US" b="0" i="1">
                <a:ea typeface="ヒラギノ角ゴ Pro W3" panose="020B0300000000000000" pitchFamily="34" charset="-128"/>
              </a:rPr>
              <a:t>( r )</a:t>
            </a:r>
            <a:r>
              <a:rPr lang="en-US" altLang="en-US" b="0">
                <a:ea typeface="ヒラギノ角ゴ Pro W3" panose="020B0300000000000000" pitchFamily="34" charset="-128"/>
              </a:rPr>
              <a:t> </a:t>
            </a:r>
          </a:p>
          <a:p>
            <a:pPr>
              <a:lnSpc>
                <a:spcPct val="140000"/>
              </a:lnSpc>
            </a:pPr>
            <a:endParaRPr lang="en-US" altLang="en-US">
              <a:ea typeface="ヒラギノ角ゴ Pro W3" panose="020B0300000000000000" pitchFamily="34" charset="-128"/>
            </a:endParaRPr>
          </a:p>
          <a:p>
            <a:pPr>
              <a:lnSpc>
                <a:spcPct val="140000"/>
              </a:lnSpc>
            </a:pPr>
            <a:endParaRPr lang="en-US" altLang="en-US">
              <a:ea typeface="ヒラギノ角ゴ Pro W3" panose="020B0300000000000000" pitchFamily="34" charset="-128"/>
            </a:endParaRPr>
          </a:p>
        </p:txBody>
      </p:sp>
      <p:graphicFrame>
        <p:nvGraphicFramePr>
          <p:cNvPr id="108547" name="Object 2">
            <a:extLst>
              <a:ext uri="{FF2B5EF4-FFF2-40B4-BE49-F238E27FC236}">
                <a16:creationId xmlns:a16="http://schemas.microsoft.com/office/drawing/2014/main" id="{FA62D335-11BE-E146-AB36-D90FBCDF1E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663" y="2749550"/>
          <a:ext cx="874395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Equation" r:id="rId4" imgW="4114800" imgH="1447800" progId="Equation.DSMT4">
                  <p:embed/>
                </p:oleObj>
              </mc:Choice>
              <mc:Fallback>
                <p:oleObj name="Equation" r:id="rId4" imgW="4114800" imgH="1447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3" y="2749550"/>
                        <a:ext cx="8743950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D5C238A8-0D6E-774D-9747-B1366B0BCE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Solve for  D</a:t>
            </a:r>
            <a:r>
              <a:rPr lang="en-US" altLang="en-US" baseline="-25000">
                <a:ea typeface="ヒラギノ角ゴ Pro W3" panose="020B0300000000000000" pitchFamily="34" charset="-128"/>
              </a:rPr>
              <a:t>ϕ</a:t>
            </a:r>
            <a:r>
              <a:rPr lang="en-US" altLang="en-US">
                <a:ea typeface="ヒラギノ角ゴ Pro W3" panose="020B0300000000000000" pitchFamily="34" charset="-128"/>
              </a:rPr>
              <a:t>( r )</a:t>
            </a:r>
            <a:r>
              <a:rPr lang="en-US" altLang="en-US" i="0">
                <a:ea typeface="ヒラギノ角ゴ Pro W3" panose="020B0300000000000000" pitchFamily="34" charset="-128"/>
              </a:rPr>
              <a:t>  </a:t>
            </a:r>
            <a:r>
              <a:rPr lang="en-US" altLang="en-US">
                <a:ea typeface="ヒラギノ角ゴ Pro W3" panose="020B0300000000000000" pitchFamily="34" charset="-128"/>
              </a:rPr>
              <a:t>in terms of the turbulence strength C</a:t>
            </a:r>
            <a:r>
              <a:rPr lang="en-US" altLang="en-US" baseline="-25000">
                <a:ea typeface="ヒラギノ角ゴ Pro W3" panose="020B0300000000000000" pitchFamily="34" charset="-128"/>
              </a:rPr>
              <a:t>N</a:t>
            </a:r>
            <a:r>
              <a:rPr lang="en-US" altLang="en-US" baseline="30000">
                <a:ea typeface="ヒラギノ角ゴ Pro W3" panose="020B0300000000000000" pitchFamily="34" charset="-128"/>
              </a:rPr>
              <a:t>2     </a:t>
            </a:r>
            <a:r>
              <a:rPr lang="en-US" altLang="en-US">
                <a:ea typeface="ヒラギノ角ゴ Pro W3" panose="020B0300000000000000" pitchFamily="34" charset="-128"/>
              </a:rPr>
              <a:t>(5)</a:t>
            </a:r>
            <a:endParaRPr lang="en-US" altLang="en-US" sz="2400">
              <a:ea typeface="ヒラギノ角ゴ Pro W3" panose="020B0300000000000000" pitchFamily="34" charset="-128"/>
            </a:endParaRPr>
          </a:p>
        </p:txBody>
      </p:sp>
      <p:sp>
        <p:nvSpPr>
          <p:cNvPr id="110594" name="Rectangle 3">
            <a:extLst>
              <a:ext uri="{FF2B5EF4-FFF2-40B4-BE49-F238E27FC236}">
                <a16:creationId xmlns:a16="http://schemas.microsoft.com/office/drawing/2014/main" id="{0B1D7F1C-6A42-9F45-8B4F-5BBD58FEE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b="0">
                <a:ea typeface="ヒラギノ角ゴ Pro W3" panose="020B0300000000000000" pitchFamily="34" charset="-128"/>
              </a:rPr>
              <a:t>But</a:t>
            </a:r>
          </a:p>
          <a:p>
            <a:endParaRPr lang="en-US" altLang="en-US" sz="3200" b="0">
              <a:ea typeface="ヒラギノ角ゴ Pro W3" panose="020B0300000000000000" pitchFamily="34" charset="-128"/>
            </a:endParaRPr>
          </a:p>
          <a:p>
            <a:endParaRPr lang="en-US" altLang="en-US" sz="3200" b="0">
              <a:ea typeface="ヒラギノ角ゴ Pro W3" panose="020B0300000000000000" pitchFamily="34" charset="-128"/>
            </a:endParaRPr>
          </a:p>
          <a:p>
            <a:endParaRPr lang="en-US" altLang="en-US" sz="3200" b="0">
              <a:ea typeface="ヒラギノ角ゴ Pro W3" panose="020B0300000000000000" pitchFamily="34" charset="-128"/>
            </a:endParaRPr>
          </a:p>
          <a:p>
            <a:endParaRPr lang="en-US" altLang="en-US" sz="3200" b="0">
              <a:ea typeface="ヒラギノ角ゴ Pro W3" panose="020B0300000000000000" pitchFamily="34" charset="-128"/>
            </a:endParaRPr>
          </a:p>
          <a:p>
            <a:endParaRPr lang="en-US" altLang="en-US" sz="3200" b="0">
              <a:ea typeface="ヒラギノ角ゴ Pro W3" panose="020B0300000000000000" pitchFamily="34" charset="-128"/>
            </a:endParaRPr>
          </a:p>
          <a:p>
            <a:r>
              <a:rPr lang="en-US" altLang="en-US" sz="3200" b="0">
                <a:ea typeface="ヒラギノ角ゴ Pro W3" panose="020B0300000000000000" pitchFamily="34" charset="-128"/>
              </a:rPr>
              <a:t>   </a:t>
            </a:r>
          </a:p>
        </p:txBody>
      </p:sp>
      <p:sp>
        <p:nvSpPr>
          <p:cNvPr id="110595" name="AutoShape 4">
            <a:extLst>
              <a:ext uri="{FF2B5EF4-FFF2-40B4-BE49-F238E27FC236}">
                <a16:creationId xmlns:a16="http://schemas.microsoft.com/office/drawing/2014/main" id="{23590E80-74F1-7340-B406-343CC58792E4}"/>
              </a:ext>
            </a:extLst>
          </p:cNvPr>
          <p:cNvSpPr>
            <a:spLocks/>
          </p:cNvSpPr>
          <p:nvPr/>
        </p:nvSpPr>
        <p:spPr bwMode="auto">
          <a:xfrm rot="-5400000">
            <a:off x="4767263" y="2120900"/>
            <a:ext cx="212725" cy="2701925"/>
          </a:xfrm>
          <a:prstGeom prst="leftBrace">
            <a:avLst>
              <a:gd name="adj1" fmla="val 105846"/>
              <a:gd name="adj2" fmla="val 50000"/>
            </a:avLst>
          </a:pr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0596" name="Object 2">
            <a:extLst>
              <a:ext uri="{FF2B5EF4-FFF2-40B4-BE49-F238E27FC236}">
                <a16:creationId xmlns:a16="http://schemas.microsoft.com/office/drawing/2014/main" id="{435CD584-4CC3-5646-9BEB-0A93F6A2CF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21013" y="3814763"/>
          <a:ext cx="408781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5" name="Equation" r:id="rId4" imgW="2197100" imgH="457200" progId="Equation.DSMT4">
                  <p:embed/>
                </p:oleObj>
              </mc:Choice>
              <mc:Fallback>
                <p:oleObj name="Equation" r:id="rId4" imgW="21971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1013" y="3814763"/>
                        <a:ext cx="408781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7" name="Object 3">
            <a:extLst>
              <a:ext uri="{FF2B5EF4-FFF2-40B4-BE49-F238E27FC236}">
                <a16:creationId xmlns:a16="http://schemas.microsoft.com/office/drawing/2014/main" id="{08419FF6-504D-064A-9F63-719826B343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3375" y="1651000"/>
          <a:ext cx="47117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6" name="Equation" r:id="rId6" imgW="2527300" imgH="787400" progId="Equation.DSMT4">
                  <p:embed/>
                </p:oleObj>
              </mc:Choice>
              <mc:Fallback>
                <p:oleObj name="Equation" r:id="rId6" imgW="2527300" imgH="787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5" y="1651000"/>
                        <a:ext cx="47117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Object 4">
            <a:extLst>
              <a:ext uri="{FF2B5EF4-FFF2-40B4-BE49-F238E27FC236}">
                <a16:creationId xmlns:a16="http://schemas.microsoft.com/office/drawing/2014/main" id="{493FB3B7-7CE8-6945-9F29-DDE556B1FA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975" y="5256213"/>
          <a:ext cx="78041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name="Equation" r:id="rId8" imgW="3289300" imgH="469900" progId="Equation.DSMT4">
                  <p:embed/>
                </p:oleObj>
              </mc:Choice>
              <mc:Fallback>
                <p:oleObj name="Equation" r:id="rId8" imgW="3289300" imgH="469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" y="5256213"/>
                        <a:ext cx="7804150" cy="111442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F28BD0A5-2A27-1549-A649-83BD326204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>
                <a:ea typeface="ヒラギノ角ゴ Pro W3" panose="020B0300000000000000" pitchFamily="34" charset="-128"/>
              </a:rPr>
              <a:t>Finally</a:t>
            </a:r>
            <a:r>
              <a:rPr lang="en-US" altLang="en-US">
                <a:ea typeface="ヒラギノ角ゴ Pro W3" panose="020B0300000000000000" pitchFamily="34" charset="-128"/>
              </a:rPr>
              <a:t> we can evaluate the spatial coherence function C</a:t>
            </a:r>
            <a:r>
              <a:rPr lang="en-US" altLang="en-US" sz="3200" baseline="-25000">
                <a:ea typeface="ヒラギノ角ゴ Pro W3" panose="020B0300000000000000" pitchFamily="34" charset="-128"/>
                <a:sym typeface="Symbol" pitchFamily="2" charset="2"/>
              </a:rPr>
              <a:t>Ψ</a:t>
            </a:r>
            <a:r>
              <a:rPr lang="en-US" altLang="en-US">
                <a:ea typeface="ヒラギノ角ゴ Pro W3" panose="020B0300000000000000" pitchFamily="34" charset="-128"/>
              </a:rPr>
              <a:t> (r)  (!)</a:t>
            </a:r>
            <a:endParaRPr lang="en-US" altLang="en-US" sz="2400">
              <a:ea typeface="ヒラギノ角ゴ Pro W3" panose="020B0300000000000000" pitchFamily="34" charset="-128"/>
            </a:endParaRPr>
          </a:p>
        </p:txBody>
      </p:sp>
      <p:sp>
        <p:nvSpPr>
          <p:cNvPr id="112642" name="Line 3">
            <a:extLst>
              <a:ext uri="{FF2B5EF4-FFF2-40B4-BE49-F238E27FC236}">
                <a16:creationId xmlns:a16="http://schemas.microsoft.com/office/drawing/2014/main" id="{A6A6D259-43D6-554C-8670-DDA96CEDA9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7463" y="2838450"/>
            <a:ext cx="0" cy="60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43" name="Text Box 4">
            <a:extLst>
              <a:ext uri="{FF2B5EF4-FFF2-40B4-BE49-F238E27FC236}">
                <a16:creationId xmlns:a16="http://schemas.microsoft.com/office/drawing/2014/main" id="{7E7910F5-5E9C-AE4D-9816-C7077F585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25" y="3557588"/>
            <a:ext cx="4843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>
                <a:latin typeface="Trebuchet MS" panose="020B0703020202090204" pitchFamily="34" charset="0"/>
              </a:rPr>
              <a:t>For a slant path you can add factor </a:t>
            </a:r>
            <a:r>
              <a:rPr lang="en-US" altLang="en-US" i="1">
                <a:latin typeface="Trebuchet MS" panose="020B0703020202090204" pitchFamily="34" charset="0"/>
              </a:rPr>
              <a:t>( sec </a:t>
            </a:r>
            <a:r>
              <a:rPr lang="en-US" altLang="en-US" i="1">
                <a:latin typeface="Trebuchet MS" panose="020B0703020202090204" pitchFamily="34" charset="0"/>
                <a:sym typeface="Symbol" pitchFamily="2" charset="2"/>
              </a:rPr>
              <a:t>θ )</a:t>
            </a:r>
            <a:r>
              <a:rPr lang="en-US" altLang="en-US" i="1" baseline="30000">
                <a:latin typeface="Trebuchet MS" panose="020B0703020202090204" pitchFamily="34" charset="0"/>
                <a:sym typeface="Symbol" pitchFamily="2" charset="2"/>
              </a:rPr>
              <a:t>5/3 </a:t>
            </a:r>
            <a:r>
              <a:rPr lang="en-US" altLang="en-US">
                <a:latin typeface="Trebuchet MS" panose="020B0703020202090204" pitchFamily="34" charset="0"/>
              </a:rPr>
              <a:t> to account for dependence on zenith angle </a:t>
            </a:r>
            <a:r>
              <a:rPr lang="en-US" altLang="en-US" i="1">
                <a:latin typeface="Trebuchet MS" panose="020B0703020202090204" pitchFamily="34" charset="0"/>
                <a:sym typeface="Symbol" pitchFamily="2" charset="2"/>
              </a:rPr>
              <a:t>θ</a:t>
            </a:r>
            <a:endParaRPr lang="en-US" altLang="en-US">
              <a:latin typeface="Trebuchet MS" panose="020B0703020202090204" pitchFamily="34" charset="0"/>
              <a:sym typeface="Symbol" pitchFamily="2" charset="2"/>
            </a:endParaRPr>
          </a:p>
        </p:txBody>
      </p:sp>
      <p:sp>
        <p:nvSpPr>
          <p:cNvPr id="285701" name="Rectangle 5">
            <a:extLst>
              <a:ext uri="{FF2B5EF4-FFF2-40B4-BE49-F238E27FC236}">
                <a16:creationId xmlns:a16="http://schemas.microsoft.com/office/drawing/2014/main" id="{9F87C94E-114A-934A-921E-B7D5F7BCD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5235575"/>
            <a:ext cx="8154988" cy="1200150"/>
          </a:xfrm>
          <a:prstGeom prst="rect">
            <a:avLst/>
          </a:prstGeom>
          <a:solidFill>
            <a:schemeClr val="tx2"/>
          </a:solidFill>
          <a:ln w="12700">
            <a:solidFill>
              <a:srgbClr val="020C5E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A3AA1"/>
                </a:solidFill>
                <a:latin typeface="Trebuchet MS" charset="0"/>
                <a:ea typeface="+mn-ea"/>
              </a:rPr>
              <a:t>Concept Question: Note the scaling of the coherence function with separation, wavelength, turbulence strength.  Think of a physical reason for each.</a:t>
            </a:r>
          </a:p>
        </p:txBody>
      </p:sp>
      <p:graphicFrame>
        <p:nvGraphicFramePr>
          <p:cNvPr id="112645" name="Object 2">
            <a:extLst>
              <a:ext uri="{FF2B5EF4-FFF2-40B4-BE49-F238E27FC236}">
                <a16:creationId xmlns:a16="http://schemas.microsoft.com/office/drawing/2014/main" id="{3C669EC5-737F-A04C-827D-0BAD9AB650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670050"/>
          <a:ext cx="78613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8" name="Equation" r:id="rId4" imgW="3898900" imgH="520700" progId="Equation.DSMT4">
                  <p:embed/>
                </p:oleObj>
              </mc:Choice>
              <mc:Fallback>
                <p:oleObj name="Equation" r:id="rId4" imgW="3898900" imgH="520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0050"/>
                        <a:ext cx="7861300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18CD254E-1034-FB45-8E8B-BBE35BB03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Atmospheric Turbulence: Topics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5059FF56-77B6-8E46-A478-25C2EAFAA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5438" y="1738313"/>
            <a:ext cx="8534400" cy="4876800"/>
          </a:xfrm>
        </p:spPr>
        <p:txBody>
          <a:bodyPr/>
          <a:lstStyle/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What determines the index of refraction in air?</a:t>
            </a:r>
          </a:p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Origins of turbulence in Earth</a:t>
            </a:r>
            <a:r>
              <a:rPr lang="ja-JP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’</a:t>
            </a:r>
            <a:r>
              <a:rPr lang="en-US" altLang="ja-JP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s atmosphere</a:t>
            </a:r>
          </a:p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Energy sources for turbulence</a:t>
            </a:r>
          </a:p>
          <a:p>
            <a:r>
              <a:rPr lang="en-US" altLang="en-US" sz="2800" b="0">
                <a:latin typeface="Trebuchet MS" panose="020B0703020202090204" pitchFamily="34" charset="0"/>
                <a:ea typeface="ヒラギノ角ゴ Pro W3" panose="020B0300000000000000" pitchFamily="34" charset="-128"/>
              </a:rPr>
              <a:t>Kolmogorov turbulence models</a:t>
            </a:r>
            <a:endParaRPr lang="en-US" altLang="en-US" b="0">
              <a:latin typeface="Trebuchet MS" panose="020B0703020202090204" pitchFamily="34" charset="0"/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>
            <a:extLst>
              <a:ext uri="{FF2B5EF4-FFF2-40B4-BE49-F238E27FC236}">
                <a16:creationId xmlns:a16="http://schemas.microsoft.com/office/drawing/2014/main" id="{918917E3-88E9-8940-A401-50D7FC158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>
                <a:ea typeface="ヒラギノ角ゴ Pro W3" panose="020B0300000000000000" pitchFamily="34" charset="-128"/>
              </a:rPr>
              <a:t>Given the spatial coherence function, calculate effect on telescope resolution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E9BBAC0E-6737-8A4A-8A3D-FDDA7C42C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90000"/>
              </a:spcAft>
              <a:buFontTx/>
              <a:buNone/>
              <a:defRPr/>
            </a:pPr>
            <a:r>
              <a:rPr lang="en-US" sz="2800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 W3" charset="0"/>
                <a:cs typeface="Trebuchet MS" charset="0"/>
              </a:rPr>
              <a:t>Outline of derivation:</a:t>
            </a:r>
          </a:p>
          <a:p>
            <a:pPr>
              <a:spcAft>
                <a:spcPts val="625"/>
              </a:spcAft>
              <a:defRPr/>
            </a:pPr>
            <a:r>
              <a:rPr lang="en-US" sz="2800" b="0">
                <a:ea typeface="ヒラギノ角ゴ Pro W3" charset="0"/>
                <a:cs typeface="Trebuchet MS" charset="0"/>
              </a:rPr>
              <a:t>Define optical transfer functions of telescope, atmosphere</a:t>
            </a:r>
          </a:p>
          <a:p>
            <a:pPr>
              <a:spcAft>
                <a:spcPts val="625"/>
              </a:spcAft>
              <a:defRPr/>
            </a:pPr>
            <a:r>
              <a:rPr lang="en-US" sz="2800" b="0">
                <a:solidFill>
                  <a:schemeClr val="tx2"/>
                </a:solidFill>
                <a:ea typeface="ヒラギノ角ゴ Pro W3" charset="0"/>
                <a:cs typeface="Trebuchet MS" charset="0"/>
              </a:rPr>
              <a:t>Define</a:t>
            </a:r>
            <a:r>
              <a:rPr lang="en-US" sz="2800" b="0">
                <a:ea typeface="ヒラギノ角ゴ Pro W3" charset="0"/>
                <a:cs typeface="Trebuchet MS" charset="0"/>
              </a:rPr>
              <a:t> </a:t>
            </a:r>
            <a:r>
              <a:rPr lang="en-US" sz="2800" b="0" i="1">
                <a:ea typeface="ヒラギノ角ゴ Pro W3" charset="0"/>
                <a:cs typeface="Trebuchet MS" charset="0"/>
              </a:rPr>
              <a:t>r</a:t>
            </a:r>
            <a:r>
              <a:rPr lang="en-US" sz="2800" b="0" i="1" baseline="-25000">
                <a:ea typeface="ヒラギノ角ゴ Pro W3" charset="0"/>
                <a:cs typeface="Trebuchet MS" charset="0"/>
              </a:rPr>
              <a:t>0</a:t>
            </a:r>
            <a:r>
              <a:rPr lang="en-US" sz="2800" b="0">
                <a:ea typeface="ヒラギノ角ゴ Pro W3" charset="0"/>
                <a:cs typeface="Trebuchet MS" charset="0"/>
              </a:rPr>
              <a:t> as the telescope diameter where the two optical transfer functions are equal</a:t>
            </a:r>
          </a:p>
          <a:p>
            <a:pPr lvl="1">
              <a:spcAft>
                <a:spcPts val="625"/>
              </a:spcAft>
              <a:defRPr/>
            </a:pPr>
            <a:r>
              <a:rPr lang="en-US" sz="2800" b="0">
                <a:ea typeface="ＭＳ Ｐゴシック" charset="0"/>
                <a:cs typeface="Trebuchet MS" charset="0"/>
              </a:rPr>
              <a:t>OTF</a:t>
            </a:r>
            <a:r>
              <a:rPr lang="en-US" sz="2800" b="0" baseline="-25000">
                <a:solidFill>
                  <a:srgbClr val="FFCD7F"/>
                </a:solidFill>
                <a:ea typeface="ＭＳ Ｐゴシック" charset="0"/>
                <a:cs typeface="Trebuchet MS" charset="0"/>
              </a:rPr>
              <a:t>telescope</a:t>
            </a:r>
            <a:r>
              <a:rPr lang="en-US" sz="2800" b="0">
                <a:ea typeface="ＭＳ Ｐゴシック" charset="0"/>
                <a:cs typeface="Trebuchet MS" charset="0"/>
              </a:rPr>
              <a:t> = OTF</a:t>
            </a:r>
            <a:r>
              <a:rPr lang="en-US" sz="2800" b="0" baseline="-25000">
                <a:solidFill>
                  <a:srgbClr val="FFCD7F"/>
                </a:solidFill>
                <a:ea typeface="ＭＳ Ｐゴシック" charset="0"/>
                <a:cs typeface="Trebuchet MS" charset="0"/>
              </a:rPr>
              <a:t>atmosphere</a:t>
            </a:r>
          </a:p>
          <a:p>
            <a:pPr>
              <a:spcAft>
                <a:spcPts val="625"/>
              </a:spcAft>
              <a:defRPr/>
            </a:pPr>
            <a:r>
              <a:rPr lang="en-US" sz="2800" b="0">
                <a:ea typeface="ヒラギノ角ゴ Pro W3" charset="0"/>
                <a:cs typeface="Trebuchet MS" charset="0"/>
              </a:rPr>
              <a:t>Calculate expression for </a:t>
            </a:r>
            <a:r>
              <a:rPr lang="en-US" sz="2800" b="0" i="1">
                <a:ea typeface="ヒラギノ角ゴ Pro W3" charset="0"/>
                <a:cs typeface="Trebuchet MS" charset="0"/>
              </a:rPr>
              <a:t>r</a:t>
            </a:r>
            <a:r>
              <a:rPr lang="en-US" sz="2800" b="0" i="1" baseline="-25000">
                <a:ea typeface="ヒラギノ角ゴ Pro W3" charset="0"/>
                <a:cs typeface="Trebuchet MS" charset="0"/>
              </a:rPr>
              <a:t>0</a:t>
            </a:r>
            <a:endParaRPr lang="en-US" sz="2800" b="0">
              <a:ea typeface="ヒラギノ角ゴ Pro W3" charset="0"/>
              <a:cs typeface="Trebuchet MS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BFB20F70-6ACF-484D-8DD4-C302097BC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Define optical transfer function (OTF)</a:t>
            </a:r>
          </a:p>
        </p:txBody>
      </p:sp>
      <p:sp>
        <p:nvSpPr>
          <p:cNvPr id="116738" name="Rectangle 3">
            <a:extLst>
              <a:ext uri="{FF2B5EF4-FFF2-40B4-BE49-F238E27FC236}">
                <a16:creationId xmlns:a16="http://schemas.microsoft.com/office/drawing/2014/main" id="{FBAD9E3E-A3B6-3A4D-92F5-13AB03D90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484313"/>
            <a:ext cx="8794750" cy="5119687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altLang="en-US" sz="2600" b="0">
                <a:ea typeface="ヒラギノ角ゴ Pro W3" panose="020B0300000000000000" pitchFamily="34" charset="-128"/>
              </a:rPr>
              <a:t>Imaging in the presence of imperfect optics (or aberrations in atmosphere): in intensity units</a:t>
            </a:r>
          </a:p>
          <a:p>
            <a:pPr>
              <a:spcBef>
                <a:spcPts val="2400"/>
              </a:spcBef>
              <a:buFontTx/>
              <a:buNone/>
            </a:pPr>
            <a:r>
              <a:rPr lang="en-US" altLang="en-US" sz="2600" b="0">
                <a:ea typeface="ヒラギノ角ゴ Pro W3" panose="020B0300000000000000" pitchFamily="34" charset="-128"/>
              </a:rPr>
              <a:t>		Image = Object       </a:t>
            </a:r>
            <a:r>
              <a:rPr lang="en-US" altLang="en-US" sz="2600" b="0">
                <a:ea typeface="ヒラギノ角ゴ Pro W3" panose="020B0300000000000000" pitchFamily="34" charset="-128"/>
                <a:sym typeface="Symbol" pitchFamily="2" charset="2"/>
              </a:rPr>
              <a:t>Point Spread Function </a:t>
            </a:r>
          </a:p>
          <a:p>
            <a:pPr>
              <a:spcBef>
                <a:spcPts val="2400"/>
              </a:spcBef>
              <a:buFontTx/>
              <a:buNone/>
            </a:pPr>
            <a:endParaRPr lang="en-US" altLang="en-US" sz="2800" b="0">
              <a:ea typeface="ヒラギノ角ゴ Pro W3" panose="020B0300000000000000" pitchFamily="34" charset="-128"/>
              <a:sym typeface="Symbol" pitchFamily="2" charset="2"/>
            </a:endParaRPr>
          </a:p>
          <a:p>
            <a:pPr>
              <a:spcBef>
                <a:spcPts val="2400"/>
              </a:spcBef>
              <a:buFontTx/>
              <a:buNone/>
            </a:pPr>
            <a:r>
              <a:rPr lang="en-US" altLang="en-US" sz="2800" b="0">
                <a:ea typeface="ヒラギノ角ゴ Pro W3" panose="020B0300000000000000" pitchFamily="34" charset="-128"/>
                <a:sym typeface="Symbol" pitchFamily="2" charset="2"/>
              </a:rPr>
              <a:t>			</a:t>
            </a:r>
          </a:p>
          <a:p>
            <a:pPr>
              <a:spcBef>
                <a:spcPts val="2400"/>
              </a:spcBef>
            </a:pPr>
            <a:r>
              <a:rPr lang="en-US" altLang="en-US" sz="2600" b="0">
                <a:ea typeface="ヒラギノ角ゴ Pro W3" panose="020B0300000000000000" pitchFamily="34" charset="-128"/>
                <a:sym typeface="Symbol" pitchFamily="2" charset="2"/>
              </a:rPr>
              <a:t>Take Fourier Transform: </a:t>
            </a:r>
          </a:p>
          <a:p>
            <a:pPr>
              <a:spcBef>
                <a:spcPts val="2400"/>
              </a:spcBef>
            </a:pPr>
            <a:r>
              <a:rPr lang="en-US" altLang="en-US" sz="2600" b="0">
                <a:ea typeface="ヒラギノ角ゴ Pro W3" panose="020B0300000000000000" pitchFamily="34" charset="-128"/>
                <a:sym typeface="Symbol" pitchFamily="2" charset="2"/>
              </a:rPr>
              <a:t>Optical Transfer Function = Fourier Transform of PSF</a:t>
            </a:r>
          </a:p>
        </p:txBody>
      </p:sp>
      <p:grpSp>
        <p:nvGrpSpPr>
          <p:cNvPr id="116739" name="Group 5">
            <a:extLst>
              <a:ext uri="{FF2B5EF4-FFF2-40B4-BE49-F238E27FC236}">
                <a16:creationId xmlns:a16="http://schemas.microsoft.com/office/drawing/2014/main" id="{FCE34ACF-3E7B-3843-BD2C-7E2A146A13A0}"/>
              </a:ext>
            </a:extLst>
          </p:cNvPr>
          <p:cNvGrpSpPr>
            <a:grpSpLocks/>
          </p:cNvGrpSpPr>
          <p:nvPr/>
        </p:nvGrpSpPr>
        <p:grpSpPr bwMode="auto">
          <a:xfrm>
            <a:off x="3906838" y="3005138"/>
            <a:ext cx="2692400" cy="677862"/>
            <a:chOff x="3832225" y="2889250"/>
            <a:chExt cx="2692597" cy="676921"/>
          </a:xfrm>
        </p:grpSpPr>
        <p:sp>
          <p:nvSpPr>
            <p:cNvPr id="116745" name="Line 4">
              <a:extLst>
                <a:ext uri="{FF2B5EF4-FFF2-40B4-BE49-F238E27FC236}">
                  <a16:creationId xmlns:a16="http://schemas.microsoft.com/office/drawing/2014/main" id="{5F427C9E-4C61-CA4B-8870-0BACBA71D2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2225" y="2889250"/>
              <a:ext cx="384175" cy="5000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746" name="Text Box 5">
              <a:extLst>
                <a:ext uri="{FF2B5EF4-FFF2-40B4-BE49-F238E27FC236}">
                  <a16:creationId xmlns:a16="http://schemas.microsoft.com/office/drawing/2014/main" id="{C928D27C-38EE-5342-B575-E6B40232D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8006" y="3104506"/>
              <a:ext cx="22668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>
                  <a:latin typeface="Trebuchet MS" panose="020B0703020202090204" pitchFamily="34" charset="0"/>
                </a:rPr>
                <a:t>convolved with</a:t>
              </a:r>
            </a:p>
          </p:txBody>
        </p:sp>
      </p:grpSp>
      <p:graphicFrame>
        <p:nvGraphicFramePr>
          <p:cNvPr id="116740" name="Object 2">
            <a:extLst>
              <a:ext uri="{FF2B5EF4-FFF2-40B4-BE49-F238E27FC236}">
                <a16:creationId xmlns:a16="http://schemas.microsoft.com/office/drawing/2014/main" id="{E72BC0FF-D732-AE44-9C29-09513E2E0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8863" y="2690813"/>
          <a:ext cx="368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5" name="Equation" r:id="rId4" imgW="165100" imgH="165100" progId="Equation.DSMT4">
                  <p:embed/>
                </p:oleObj>
              </mc:Choice>
              <mc:Fallback>
                <p:oleObj name="Equation" r:id="rId4" imgW="165100" imgH="165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2690813"/>
                        <a:ext cx="368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1" name="Object 3">
            <a:extLst>
              <a:ext uri="{FF2B5EF4-FFF2-40B4-BE49-F238E27FC236}">
                <a16:creationId xmlns:a16="http://schemas.microsoft.com/office/drawing/2014/main" id="{8D89F755-630C-4344-9B0B-FC56C315ED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3200" y="3822700"/>
          <a:ext cx="55816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6" name="Equation" r:id="rId6" imgW="2501900" imgH="292100" progId="Equation.DSMT4">
                  <p:embed/>
                </p:oleObj>
              </mc:Choice>
              <mc:Fallback>
                <p:oleObj name="Equation" r:id="rId6" imgW="2501900" imgH="292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822700"/>
                        <a:ext cx="55816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4">
            <a:extLst>
              <a:ext uri="{FF2B5EF4-FFF2-40B4-BE49-F238E27FC236}">
                <a16:creationId xmlns:a16="http://schemas.microsoft.com/office/drawing/2014/main" id="{2D12B6B1-5B7B-6043-A33E-0E4A4D01D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4754563"/>
          <a:ext cx="31099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7" name="Equation" r:id="rId8" imgW="1435100" imgH="228600" progId="Equation.DSMT4">
                  <p:embed/>
                </p:oleObj>
              </mc:Choice>
              <mc:Fallback>
                <p:oleObj name="Equation" r:id="rId8" imgW="14351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4754563"/>
                        <a:ext cx="31099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3" name="Object 5">
            <a:extLst>
              <a:ext uri="{FF2B5EF4-FFF2-40B4-BE49-F238E27FC236}">
                <a16:creationId xmlns:a16="http://schemas.microsoft.com/office/drawing/2014/main" id="{4C4D57B5-9574-EE40-9127-79BFFD55E2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1438" y="6070600"/>
          <a:ext cx="38417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98" name="Equation" r:id="rId10" imgW="1473200" imgH="228600" progId="Equation.DSMT4">
                  <p:embed/>
                </p:oleObj>
              </mc:Choice>
              <mc:Fallback>
                <p:oleObj name="Equation" r:id="rId10" imgW="14732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8" y="6070600"/>
                        <a:ext cx="38417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44" name="Rectangle 10">
            <a:extLst>
              <a:ext uri="{FF2B5EF4-FFF2-40B4-BE49-F238E27FC236}">
                <a16:creationId xmlns:a16="http://schemas.microsoft.com/office/drawing/2014/main" id="{4F5AC781-C96E-5D4C-8ADD-FDB5687DB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8" y="5989638"/>
            <a:ext cx="4254500" cy="720725"/>
          </a:xfrm>
          <a:prstGeom prst="rect">
            <a:avLst/>
          </a:prstGeom>
          <a:noFill/>
          <a:ln w="28575">
            <a:solidFill>
              <a:srgbClr val="FFCD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9555E8F5-F8F0-CD4C-97AC-8F5CCAFE8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016625" cy="1295400"/>
          </a:xfrm>
        </p:spPr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Examples of PSF</a:t>
            </a:r>
            <a:r>
              <a:rPr lang="ja-JP" altLang="en-US">
                <a:ea typeface="ヒラギノ角ゴ Pro W3" panose="020B0300000000000000" pitchFamily="34" charset="-128"/>
              </a:rPr>
              <a:t>’</a:t>
            </a:r>
            <a:r>
              <a:rPr lang="en-US" altLang="ja-JP">
                <a:ea typeface="ヒラギノ角ゴ Pro W3" panose="020B0300000000000000" pitchFamily="34" charset="-128"/>
              </a:rPr>
              <a:t>s and their Optical Transfer Functions</a:t>
            </a:r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118786" name="Line 3">
            <a:extLst>
              <a:ext uri="{FF2B5EF4-FFF2-40B4-BE49-F238E27FC236}">
                <a16:creationId xmlns:a16="http://schemas.microsoft.com/office/drawing/2014/main" id="{AFB7FE11-5A13-D94A-A1C5-511EBE2EB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1689100"/>
            <a:ext cx="0" cy="154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7" name="Line 4">
            <a:extLst>
              <a:ext uri="{FF2B5EF4-FFF2-40B4-BE49-F238E27FC236}">
                <a16:creationId xmlns:a16="http://schemas.microsoft.com/office/drawing/2014/main" id="{0EC38E4B-9B00-9244-AE95-0CD21F9E8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1913" y="3243263"/>
            <a:ext cx="2452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8" name="Line 5">
            <a:extLst>
              <a:ext uri="{FF2B5EF4-FFF2-40B4-BE49-F238E27FC236}">
                <a16:creationId xmlns:a16="http://schemas.microsoft.com/office/drawing/2014/main" id="{C487A489-41C9-DF42-A880-2B89EA18E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6675" y="4381500"/>
            <a:ext cx="0" cy="154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89" name="Line 6">
            <a:extLst>
              <a:ext uri="{FF2B5EF4-FFF2-40B4-BE49-F238E27FC236}">
                <a16:creationId xmlns:a16="http://schemas.microsoft.com/office/drawing/2014/main" id="{D0DE0EA4-26DA-2E42-97FA-7314F8D66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5563" y="5926138"/>
            <a:ext cx="2452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90" name="Line 7">
            <a:extLst>
              <a:ext uri="{FF2B5EF4-FFF2-40B4-BE49-F238E27FC236}">
                <a16:creationId xmlns:a16="http://schemas.microsoft.com/office/drawing/2014/main" id="{40E3B9E6-55B7-D347-A64E-AA26AFF05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2850" y="1682750"/>
            <a:ext cx="0" cy="154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91" name="Line 8">
            <a:extLst>
              <a:ext uri="{FF2B5EF4-FFF2-40B4-BE49-F238E27FC236}">
                <a16:creationId xmlns:a16="http://schemas.microsoft.com/office/drawing/2014/main" id="{26C53EDB-E9E2-9C44-835E-1F3A9BEED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2850" y="3236913"/>
            <a:ext cx="2452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92" name="Line 9">
            <a:extLst>
              <a:ext uri="{FF2B5EF4-FFF2-40B4-BE49-F238E27FC236}">
                <a16:creationId xmlns:a16="http://schemas.microsoft.com/office/drawing/2014/main" id="{41B8EA9D-364E-444E-A61D-E76CE4F63E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4394200"/>
            <a:ext cx="0" cy="154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93" name="Line 10">
            <a:extLst>
              <a:ext uri="{FF2B5EF4-FFF2-40B4-BE49-F238E27FC236}">
                <a16:creationId xmlns:a16="http://schemas.microsoft.com/office/drawing/2014/main" id="{A7C0B9E3-95DC-6A4B-8428-51C897B7A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5948363"/>
            <a:ext cx="2452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94" name="Freeform 11">
            <a:extLst>
              <a:ext uri="{FF2B5EF4-FFF2-40B4-BE49-F238E27FC236}">
                <a16:creationId xmlns:a16="http://schemas.microsoft.com/office/drawing/2014/main" id="{30B49A76-502F-CE4A-B84A-952E7D5955B5}"/>
              </a:ext>
            </a:extLst>
          </p:cNvPr>
          <p:cNvSpPr>
            <a:spLocks/>
          </p:cNvSpPr>
          <p:nvPr/>
        </p:nvSpPr>
        <p:spPr bwMode="auto">
          <a:xfrm>
            <a:off x="1368425" y="3028950"/>
            <a:ext cx="2120900" cy="163513"/>
          </a:xfrm>
          <a:custGeom>
            <a:avLst/>
            <a:gdLst>
              <a:gd name="T0" fmla="*/ 0 w 1336"/>
              <a:gd name="T1" fmla="*/ 2147483647 h 150"/>
              <a:gd name="T2" fmla="*/ 2147483647 w 1336"/>
              <a:gd name="T3" fmla="*/ 2147483647 h 150"/>
              <a:gd name="T4" fmla="*/ 2147483647 w 1336"/>
              <a:gd name="T5" fmla="*/ 2147483647 h 150"/>
              <a:gd name="T6" fmla="*/ 2147483647 w 1336"/>
              <a:gd name="T7" fmla="*/ 2147483647 h 150"/>
              <a:gd name="T8" fmla="*/ 2147483647 w 1336"/>
              <a:gd name="T9" fmla="*/ 2147483647 h 150"/>
              <a:gd name="T10" fmla="*/ 2147483647 w 1336"/>
              <a:gd name="T11" fmla="*/ 2147483647 h 1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36"/>
              <a:gd name="T19" fmla="*/ 0 h 150"/>
              <a:gd name="T20" fmla="*/ 1336 w 1336"/>
              <a:gd name="T21" fmla="*/ 150 h 1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6" h="150">
                <a:moveTo>
                  <a:pt x="0" y="3"/>
                </a:moveTo>
                <a:cubicBezTo>
                  <a:pt x="59" y="1"/>
                  <a:pt x="119" y="0"/>
                  <a:pt x="218" y="3"/>
                </a:cubicBezTo>
                <a:cubicBezTo>
                  <a:pt x="316" y="5"/>
                  <a:pt x="478" y="9"/>
                  <a:pt x="590" y="18"/>
                </a:cubicBezTo>
                <a:cubicBezTo>
                  <a:pt x="701" y="27"/>
                  <a:pt x="792" y="38"/>
                  <a:pt x="886" y="57"/>
                </a:cubicBezTo>
                <a:cubicBezTo>
                  <a:pt x="979" y="75"/>
                  <a:pt x="1075" y="111"/>
                  <a:pt x="1150" y="127"/>
                </a:cubicBezTo>
                <a:cubicBezTo>
                  <a:pt x="1224" y="142"/>
                  <a:pt x="1305" y="146"/>
                  <a:pt x="1336" y="150"/>
                </a:cubicBezTo>
              </a:path>
            </a:pathLst>
          </a:cu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795" name="Text Box 12">
            <a:extLst>
              <a:ext uri="{FF2B5EF4-FFF2-40B4-BE49-F238E27FC236}">
                <a16:creationId xmlns:a16="http://schemas.microsoft.com/office/drawing/2014/main" id="{0532780F-0B45-5841-ABA5-FFBF803B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1466850"/>
            <a:ext cx="247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Seeing limited PSF</a:t>
            </a:r>
          </a:p>
        </p:txBody>
      </p:sp>
      <p:sp>
        <p:nvSpPr>
          <p:cNvPr id="118796" name="Text Box 13">
            <a:extLst>
              <a:ext uri="{FF2B5EF4-FFF2-40B4-BE49-F238E27FC236}">
                <a16:creationId xmlns:a16="http://schemas.microsoft.com/office/drawing/2014/main" id="{B4E0F8CC-245D-4746-8AD1-AC11F3F9D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4256088"/>
            <a:ext cx="290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Diffraction limited PSF</a:t>
            </a:r>
          </a:p>
        </p:txBody>
      </p:sp>
      <p:sp>
        <p:nvSpPr>
          <p:cNvPr id="118797" name="Text Box 14">
            <a:extLst>
              <a:ext uri="{FF2B5EF4-FFF2-40B4-BE49-F238E27FC236}">
                <a16:creationId xmlns:a16="http://schemas.microsoft.com/office/drawing/2014/main" id="{84A6ADD2-C9DC-4848-957C-43D4AC19DCD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14325" y="2201863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Intensity</a:t>
            </a:r>
            <a:endParaRPr lang="en-US" altLang="en-US"/>
          </a:p>
        </p:txBody>
      </p:sp>
      <p:sp>
        <p:nvSpPr>
          <p:cNvPr id="118798" name="Text Box 15">
            <a:extLst>
              <a:ext uri="{FF2B5EF4-FFF2-40B4-BE49-F238E27FC236}">
                <a16:creationId xmlns:a16="http://schemas.microsoft.com/office/drawing/2014/main" id="{F08AA9DD-3BEE-DE4D-A6AF-5B792C9B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2974975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  <a:sym typeface="Symbol" pitchFamily="2" charset="2"/>
              </a:rPr>
              <a:t>θ</a:t>
            </a:r>
          </a:p>
        </p:txBody>
      </p:sp>
      <p:sp>
        <p:nvSpPr>
          <p:cNvPr id="118799" name="Text Box 16">
            <a:extLst>
              <a:ext uri="{FF2B5EF4-FFF2-40B4-BE49-F238E27FC236}">
                <a16:creationId xmlns:a16="http://schemas.microsoft.com/office/drawing/2014/main" id="{09AB9188-ECD6-F14A-AB98-A9BACF18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475" y="5703888"/>
            <a:ext cx="352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  <a:sym typeface="Symbol" pitchFamily="2" charset="2"/>
              </a:rPr>
              <a:t>θ</a:t>
            </a:r>
            <a:endParaRPr lang="en-US" altLang="en-US"/>
          </a:p>
        </p:txBody>
      </p:sp>
      <p:sp>
        <p:nvSpPr>
          <p:cNvPr id="118800" name="Text Box 17">
            <a:extLst>
              <a:ext uri="{FF2B5EF4-FFF2-40B4-BE49-F238E27FC236}">
                <a16:creationId xmlns:a16="http://schemas.microsoft.com/office/drawing/2014/main" id="{2EFBE45A-CD78-8947-9CBE-C309A9A37EE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04813" y="4892675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Intensity</a:t>
            </a:r>
            <a:endParaRPr lang="en-US" altLang="en-US"/>
          </a:p>
        </p:txBody>
      </p:sp>
      <p:sp>
        <p:nvSpPr>
          <p:cNvPr id="118801" name="Freeform 18">
            <a:extLst>
              <a:ext uri="{FF2B5EF4-FFF2-40B4-BE49-F238E27FC236}">
                <a16:creationId xmlns:a16="http://schemas.microsoft.com/office/drawing/2014/main" id="{64ADE443-B426-364F-8ADA-8946967FCBE2}"/>
              </a:ext>
            </a:extLst>
          </p:cNvPr>
          <p:cNvSpPr>
            <a:spLocks/>
          </p:cNvSpPr>
          <p:nvPr/>
        </p:nvSpPr>
        <p:spPr bwMode="auto">
          <a:xfrm>
            <a:off x="1370013" y="4648200"/>
            <a:ext cx="1030287" cy="1270000"/>
          </a:xfrm>
          <a:custGeom>
            <a:avLst/>
            <a:gdLst>
              <a:gd name="T0" fmla="*/ 0 w 1180"/>
              <a:gd name="T1" fmla="*/ 0 h 808"/>
              <a:gd name="T2" fmla="*/ 2147483647 w 1180"/>
              <a:gd name="T3" fmla="*/ 2147483647 h 808"/>
              <a:gd name="T4" fmla="*/ 2147483647 w 1180"/>
              <a:gd name="T5" fmla="*/ 2147483647 h 808"/>
              <a:gd name="T6" fmla="*/ 2147483647 w 1180"/>
              <a:gd name="T7" fmla="*/ 2147483647 h 808"/>
              <a:gd name="T8" fmla="*/ 2147483647 w 1180"/>
              <a:gd name="T9" fmla="*/ 2147483647 h 808"/>
              <a:gd name="T10" fmla="*/ 2147483647 w 1180"/>
              <a:gd name="T11" fmla="*/ 2147483647 h 808"/>
              <a:gd name="T12" fmla="*/ 2147483647 w 1180"/>
              <a:gd name="T13" fmla="*/ 2147483647 h 808"/>
              <a:gd name="T14" fmla="*/ 2147483647 w 1180"/>
              <a:gd name="T15" fmla="*/ 2147483647 h 808"/>
              <a:gd name="T16" fmla="*/ 2147483647 w 1180"/>
              <a:gd name="T17" fmla="*/ 2147483647 h 808"/>
              <a:gd name="T18" fmla="*/ 2147483647 w 1180"/>
              <a:gd name="T19" fmla="*/ 2147483647 h 808"/>
              <a:gd name="T20" fmla="*/ 2147483647 w 1180"/>
              <a:gd name="T21" fmla="*/ 2147483647 h 808"/>
              <a:gd name="T22" fmla="*/ 2147483647 w 1180"/>
              <a:gd name="T23" fmla="*/ 2147483647 h 808"/>
              <a:gd name="T24" fmla="*/ 2147483647 w 1180"/>
              <a:gd name="T25" fmla="*/ 2147483647 h 808"/>
              <a:gd name="T26" fmla="*/ 2147483647 w 1180"/>
              <a:gd name="T27" fmla="*/ 2147483647 h 808"/>
              <a:gd name="T28" fmla="*/ 2147483647 w 1180"/>
              <a:gd name="T29" fmla="*/ 2147483647 h 808"/>
              <a:gd name="T30" fmla="*/ 2147483647 w 1180"/>
              <a:gd name="T31" fmla="*/ 2147483647 h 8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0"/>
              <a:gd name="T49" fmla="*/ 0 h 808"/>
              <a:gd name="T50" fmla="*/ 1180 w 1180"/>
              <a:gd name="T51" fmla="*/ 808 h 80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0" h="808">
                <a:moveTo>
                  <a:pt x="0" y="0"/>
                </a:moveTo>
                <a:cubicBezTo>
                  <a:pt x="18" y="0"/>
                  <a:pt x="36" y="1"/>
                  <a:pt x="54" y="8"/>
                </a:cubicBezTo>
                <a:cubicBezTo>
                  <a:pt x="71" y="14"/>
                  <a:pt x="91" y="21"/>
                  <a:pt x="108" y="39"/>
                </a:cubicBezTo>
                <a:cubicBezTo>
                  <a:pt x="124" y="56"/>
                  <a:pt x="140" y="86"/>
                  <a:pt x="155" y="116"/>
                </a:cubicBezTo>
                <a:cubicBezTo>
                  <a:pt x="169" y="145"/>
                  <a:pt x="178" y="180"/>
                  <a:pt x="194" y="217"/>
                </a:cubicBezTo>
                <a:cubicBezTo>
                  <a:pt x="209" y="253"/>
                  <a:pt x="232" y="295"/>
                  <a:pt x="248" y="334"/>
                </a:cubicBezTo>
                <a:cubicBezTo>
                  <a:pt x="263" y="372"/>
                  <a:pt x="272" y="413"/>
                  <a:pt x="287" y="450"/>
                </a:cubicBezTo>
                <a:cubicBezTo>
                  <a:pt x="301" y="486"/>
                  <a:pt x="317" y="513"/>
                  <a:pt x="334" y="551"/>
                </a:cubicBezTo>
                <a:cubicBezTo>
                  <a:pt x="350" y="588"/>
                  <a:pt x="362" y="635"/>
                  <a:pt x="388" y="676"/>
                </a:cubicBezTo>
                <a:cubicBezTo>
                  <a:pt x="413" y="716"/>
                  <a:pt x="439" y="781"/>
                  <a:pt x="489" y="792"/>
                </a:cubicBezTo>
                <a:cubicBezTo>
                  <a:pt x="538" y="802"/>
                  <a:pt x="627" y="741"/>
                  <a:pt x="683" y="738"/>
                </a:cubicBezTo>
                <a:cubicBezTo>
                  <a:pt x="738" y="734"/>
                  <a:pt x="790" y="760"/>
                  <a:pt x="823" y="769"/>
                </a:cubicBezTo>
                <a:cubicBezTo>
                  <a:pt x="855" y="777"/>
                  <a:pt x="847" y="793"/>
                  <a:pt x="877" y="792"/>
                </a:cubicBezTo>
                <a:cubicBezTo>
                  <a:pt x="906" y="790"/>
                  <a:pt x="963" y="763"/>
                  <a:pt x="1001" y="761"/>
                </a:cubicBezTo>
                <a:cubicBezTo>
                  <a:pt x="1038" y="758"/>
                  <a:pt x="1072" y="769"/>
                  <a:pt x="1102" y="777"/>
                </a:cubicBezTo>
                <a:cubicBezTo>
                  <a:pt x="1131" y="784"/>
                  <a:pt x="1167" y="802"/>
                  <a:pt x="1180" y="808"/>
                </a:cubicBezTo>
              </a:path>
            </a:pathLst>
          </a:cu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02" name="Text Box 19">
            <a:extLst>
              <a:ext uri="{FF2B5EF4-FFF2-40B4-BE49-F238E27FC236}">
                <a16:creationId xmlns:a16="http://schemas.microsoft.com/office/drawing/2014/main" id="{9D24DCB4-86D6-FE4D-BB0C-07FD2EEBA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1458913"/>
            <a:ext cx="2484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Seeing limited OTF</a:t>
            </a:r>
          </a:p>
        </p:txBody>
      </p:sp>
      <p:sp>
        <p:nvSpPr>
          <p:cNvPr id="118803" name="Text Box 20">
            <a:extLst>
              <a:ext uri="{FF2B5EF4-FFF2-40B4-BE49-F238E27FC236}">
                <a16:creationId xmlns:a16="http://schemas.microsoft.com/office/drawing/2014/main" id="{B740BE94-7E31-6F46-8912-412BB4948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4262438"/>
            <a:ext cx="292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>
                <a:latin typeface="Arial" panose="020B0604020202020204" pitchFamily="34" charset="0"/>
              </a:rPr>
              <a:t>Diffraction limited OTF</a:t>
            </a:r>
          </a:p>
        </p:txBody>
      </p:sp>
      <p:sp>
        <p:nvSpPr>
          <p:cNvPr id="118804" name="Text Box 21">
            <a:extLst>
              <a:ext uri="{FF2B5EF4-FFF2-40B4-BE49-F238E27FC236}">
                <a16:creationId xmlns:a16="http://schemas.microsoft.com/office/drawing/2014/main" id="{E803D8F7-AFDE-BD43-B260-DFAB092D2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295650"/>
            <a:ext cx="833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="1" i="1">
                <a:latin typeface="Symbol" pitchFamily="2" charset="2"/>
              </a:rPr>
              <a:t>λ</a:t>
            </a:r>
            <a:r>
              <a:rPr lang="en-US" altLang="en-US" b="1" i="1"/>
              <a:t> / </a:t>
            </a:r>
            <a:r>
              <a:rPr lang="en-US" altLang="en-US" sz="2000" b="1" i="1">
                <a:latin typeface="Arial" panose="020B0604020202020204" pitchFamily="34" charset="0"/>
              </a:rPr>
              <a:t>r</a:t>
            </a:r>
            <a:r>
              <a:rPr lang="en-US" altLang="en-US" b="1" i="1" baseline="-25000"/>
              <a:t>0</a:t>
            </a:r>
            <a:endParaRPr lang="en-US" altLang="en-US"/>
          </a:p>
        </p:txBody>
      </p:sp>
      <p:sp>
        <p:nvSpPr>
          <p:cNvPr id="118805" name="Text Box 22">
            <a:extLst>
              <a:ext uri="{FF2B5EF4-FFF2-40B4-BE49-F238E27FC236}">
                <a16:creationId xmlns:a16="http://schemas.microsoft.com/office/drawing/2014/main" id="{1E76AADC-0C2F-BA46-A3D5-8F074C462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325" y="5951538"/>
            <a:ext cx="881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="1" i="1">
                <a:latin typeface="Symbol" pitchFamily="2" charset="2"/>
              </a:rPr>
              <a:t>λ</a:t>
            </a:r>
            <a:r>
              <a:rPr lang="en-US" altLang="en-US" b="1" i="1"/>
              <a:t> / </a:t>
            </a:r>
            <a:r>
              <a:rPr lang="en-US" altLang="en-US" sz="2000" b="1" i="1">
                <a:latin typeface="Arial" panose="020B0604020202020204" pitchFamily="34" charset="0"/>
              </a:rPr>
              <a:t>r</a:t>
            </a:r>
            <a:r>
              <a:rPr lang="en-US" altLang="en-US" b="1" i="1" baseline="-25000"/>
              <a:t>0</a:t>
            </a:r>
            <a:endParaRPr lang="en-US" altLang="en-US" i="1"/>
          </a:p>
        </p:txBody>
      </p:sp>
      <p:sp>
        <p:nvSpPr>
          <p:cNvPr id="118806" name="Text Box 23">
            <a:extLst>
              <a:ext uri="{FF2B5EF4-FFF2-40B4-BE49-F238E27FC236}">
                <a16:creationId xmlns:a16="http://schemas.microsoft.com/office/drawing/2014/main" id="{F32468D5-8B0D-D345-96BB-497F84C7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5413" y="5984875"/>
            <a:ext cx="860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="1" i="1">
                <a:latin typeface="Symbol" pitchFamily="2" charset="2"/>
              </a:rPr>
              <a:t>λ   </a:t>
            </a:r>
            <a:r>
              <a:rPr lang="en-US" altLang="en-US" b="1" i="1"/>
              <a:t>/ </a:t>
            </a:r>
            <a:r>
              <a:rPr lang="en-US" altLang="en-US" sz="2000" b="1" i="1">
                <a:latin typeface="Arial" panose="020B0604020202020204" pitchFamily="34" charset="0"/>
              </a:rPr>
              <a:t>D</a:t>
            </a:r>
            <a:endParaRPr lang="en-US" altLang="en-US"/>
          </a:p>
        </p:txBody>
      </p:sp>
      <p:sp>
        <p:nvSpPr>
          <p:cNvPr id="118807" name="Text Box 24">
            <a:extLst>
              <a:ext uri="{FF2B5EF4-FFF2-40B4-BE49-F238E27FC236}">
                <a16:creationId xmlns:a16="http://schemas.microsoft.com/office/drawing/2014/main" id="{D7EC1745-E36B-C64C-A13C-AEB0599F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3287713"/>
            <a:ext cx="822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="1" i="1">
                <a:latin typeface="Symbol" pitchFamily="2" charset="2"/>
              </a:rPr>
              <a:t>λ</a:t>
            </a:r>
            <a:r>
              <a:rPr lang="en-US" altLang="en-US" b="1" i="1"/>
              <a:t> / </a:t>
            </a:r>
            <a:r>
              <a:rPr lang="en-US" altLang="en-US" sz="2000" b="1" i="1">
                <a:latin typeface="Arial" panose="020B0604020202020204" pitchFamily="34" charset="0"/>
              </a:rPr>
              <a:t>D</a:t>
            </a:r>
            <a:endParaRPr lang="en-US" altLang="en-US"/>
          </a:p>
        </p:txBody>
      </p:sp>
      <p:sp>
        <p:nvSpPr>
          <p:cNvPr id="118808" name="Text Box 25">
            <a:extLst>
              <a:ext uri="{FF2B5EF4-FFF2-40B4-BE49-F238E27FC236}">
                <a16:creationId xmlns:a16="http://schemas.microsoft.com/office/drawing/2014/main" id="{A19BBE6E-C5FF-5541-9EC6-EDE9A1724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513" y="3314700"/>
            <a:ext cx="95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="1"/>
              <a:t> </a:t>
            </a:r>
            <a:r>
              <a:rPr lang="en-US" altLang="en-US" sz="2000" b="1" i="1">
                <a:latin typeface="Arial" panose="020B0604020202020204" pitchFamily="34" charset="0"/>
              </a:rPr>
              <a:t>r</a:t>
            </a:r>
            <a:r>
              <a:rPr lang="en-US" altLang="en-US" b="1" i="1" baseline="-25000"/>
              <a:t>0 </a:t>
            </a:r>
            <a:r>
              <a:rPr lang="en-US" altLang="en-US" b="1" i="1"/>
              <a:t>/ λ</a:t>
            </a:r>
            <a:endParaRPr lang="en-US" altLang="en-US"/>
          </a:p>
        </p:txBody>
      </p:sp>
      <p:sp>
        <p:nvSpPr>
          <p:cNvPr id="118809" name="Text Box 26">
            <a:extLst>
              <a:ext uri="{FF2B5EF4-FFF2-40B4-BE49-F238E27FC236}">
                <a16:creationId xmlns:a16="http://schemas.microsoft.com/office/drawing/2014/main" id="{A7EB8423-9FCF-804B-B9C2-20181972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0213" y="3328988"/>
            <a:ext cx="806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 i="1">
                <a:latin typeface="Arial" panose="020B0604020202020204" pitchFamily="34" charset="0"/>
              </a:rPr>
              <a:t>D</a:t>
            </a:r>
            <a:r>
              <a:rPr lang="en-US" altLang="en-US" b="1" i="1"/>
              <a:t> / </a:t>
            </a:r>
            <a:r>
              <a:rPr lang="en-US" altLang="en-US" b="1" i="1">
                <a:latin typeface="Symbol" pitchFamily="2" charset="2"/>
              </a:rPr>
              <a:t>λ</a:t>
            </a:r>
            <a:endParaRPr lang="en-US" altLang="en-US" b="1">
              <a:latin typeface="Symbol" pitchFamily="2" charset="2"/>
            </a:endParaRPr>
          </a:p>
        </p:txBody>
      </p:sp>
      <p:sp>
        <p:nvSpPr>
          <p:cNvPr id="118810" name="Text Box 27">
            <a:extLst>
              <a:ext uri="{FF2B5EF4-FFF2-40B4-BE49-F238E27FC236}">
                <a16:creationId xmlns:a16="http://schemas.microsoft.com/office/drawing/2014/main" id="{E8690A42-F9A7-7844-AAA4-3BC249D8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6043613"/>
            <a:ext cx="95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="1"/>
              <a:t> </a:t>
            </a:r>
            <a:r>
              <a:rPr lang="en-US" altLang="en-US" sz="2000" b="1" i="1">
                <a:latin typeface="Arial" panose="020B0604020202020204" pitchFamily="34" charset="0"/>
              </a:rPr>
              <a:t>r</a:t>
            </a:r>
            <a:r>
              <a:rPr lang="en-US" altLang="en-US" b="1" i="1" baseline="-25000"/>
              <a:t>0 </a:t>
            </a:r>
            <a:r>
              <a:rPr lang="en-US" altLang="en-US" b="1" i="1"/>
              <a:t>/ </a:t>
            </a:r>
            <a:r>
              <a:rPr lang="en-US" altLang="en-US" b="1" i="1">
                <a:latin typeface="Symbol" pitchFamily="2" charset="2"/>
              </a:rPr>
              <a:t>λ</a:t>
            </a:r>
            <a:endParaRPr lang="en-US" altLang="en-US"/>
          </a:p>
        </p:txBody>
      </p:sp>
      <p:sp>
        <p:nvSpPr>
          <p:cNvPr id="118811" name="Text Box 28">
            <a:extLst>
              <a:ext uri="{FF2B5EF4-FFF2-40B4-BE49-F238E27FC236}">
                <a16:creationId xmlns:a16="http://schemas.microsoft.com/office/drawing/2014/main" id="{93EC9643-1291-BA48-BF7A-5E6519F03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6008688"/>
            <a:ext cx="806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 i="1">
                <a:latin typeface="Arial" panose="020B0604020202020204" pitchFamily="34" charset="0"/>
              </a:rPr>
              <a:t>D</a:t>
            </a:r>
            <a:r>
              <a:rPr lang="en-US" altLang="en-US" b="1" i="1"/>
              <a:t> / </a:t>
            </a:r>
            <a:r>
              <a:rPr lang="en-US" altLang="en-US" b="1" i="1">
                <a:latin typeface="Symbol" pitchFamily="2" charset="2"/>
              </a:rPr>
              <a:t>λ</a:t>
            </a:r>
            <a:endParaRPr lang="en-US" altLang="en-US" b="1">
              <a:latin typeface="Symbol" pitchFamily="2" charset="2"/>
            </a:endParaRPr>
          </a:p>
        </p:txBody>
      </p:sp>
      <p:sp>
        <p:nvSpPr>
          <p:cNvPr id="118812" name="Text Box 29">
            <a:extLst>
              <a:ext uri="{FF2B5EF4-FFF2-40B4-BE49-F238E27FC236}">
                <a16:creationId xmlns:a16="http://schemas.microsoft.com/office/drawing/2014/main" id="{50D4D169-0771-354C-A742-10A3B0AC6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775" y="2930525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  <a:sym typeface="Symbol" pitchFamily="2" charset="2"/>
              </a:rPr>
              <a:t>θ</a:t>
            </a:r>
            <a:r>
              <a:rPr lang="en-US" altLang="en-US" b="1" baseline="30000">
                <a:latin typeface="Arial" panose="020B0604020202020204" pitchFamily="34" charset="0"/>
                <a:sym typeface="Symbol" pitchFamily="2" charset="2"/>
              </a:rPr>
              <a:t>-1</a:t>
            </a:r>
            <a:endParaRPr lang="en-US" altLang="en-US" b="1">
              <a:latin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118813" name="Text Box 30">
            <a:extLst>
              <a:ext uri="{FF2B5EF4-FFF2-40B4-BE49-F238E27FC236}">
                <a16:creationId xmlns:a16="http://schemas.microsoft.com/office/drawing/2014/main" id="{72258DB1-D47D-8747-8817-BBAF94F97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075" y="5622925"/>
            <a:ext cx="533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b="1">
                <a:latin typeface="Arial" panose="020B0604020202020204" pitchFamily="34" charset="0"/>
                <a:sym typeface="Symbol" pitchFamily="2" charset="2"/>
              </a:rPr>
              <a:t>θ</a:t>
            </a:r>
            <a:r>
              <a:rPr lang="en-US" altLang="en-US" b="1" baseline="30000">
                <a:latin typeface="Arial" panose="020B0604020202020204" pitchFamily="34" charset="0"/>
                <a:sym typeface="Symbol" pitchFamily="2" charset="2"/>
              </a:rPr>
              <a:t>-1</a:t>
            </a:r>
            <a:endParaRPr lang="en-US" altLang="en-US" b="1">
              <a:latin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118814" name="Freeform 31">
            <a:extLst>
              <a:ext uri="{FF2B5EF4-FFF2-40B4-BE49-F238E27FC236}">
                <a16:creationId xmlns:a16="http://schemas.microsoft.com/office/drawing/2014/main" id="{1FC10386-B7D9-0D47-B401-FFD68688CEBC}"/>
              </a:ext>
            </a:extLst>
          </p:cNvPr>
          <p:cNvSpPr>
            <a:spLocks/>
          </p:cNvSpPr>
          <p:nvPr/>
        </p:nvSpPr>
        <p:spPr bwMode="auto">
          <a:xfrm>
            <a:off x="5030788" y="1947863"/>
            <a:ext cx="246062" cy="1260475"/>
          </a:xfrm>
          <a:custGeom>
            <a:avLst/>
            <a:gdLst>
              <a:gd name="T0" fmla="*/ 0 w 233"/>
              <a:gd name="T1" fmla="*/ 0 h 816"/>
              <a:gd name="T2" fmla="*/ 2147483647 w 233"/>
              <a:gd name="T3" fmla="*/ 2147483647 h 816"/>
              <a:gd name="T4" fmla="*/ 2147483647 w 233"/>
              <a:gd name="T5" fmla="*/ 2147483647 h 816"/>
              <a:gd name="T6" fmla="*/ 2147483647 w 233"/>
              <a:gd name="T7" fmla="*/ 2147483647 h 816"/>
              <a:gd name="T8" fmla="*/ 2147483647 w 233"/>
              <a:gd name="T9" fmla="*/ 2147483647 h 816"/>
              <a:gd name="T10" fmla="*/ 2147483647 w 233"/>
              <a:gd name="T11" fmla="*/ 2147483647 h 816"/>
              <a:gd name="T12" fmla="*/ 2147483647 w 233"/>
              <a:gd name="T13" fmla="*/ 2147483647 h 8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3"/>
              <a:gd name="T22" fmla="*/ 0 h 816"/>
              <a:gd name="T23" fmla="*/ 233 w 233"/>
              <a:gd name="T24" fmla="*/ 816 h 8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3" h="816">
                <a:moveTo>
                  <a:pt x="0" y="0"/>
                </a:moveTo>
                <a:cubicBezTo>
                  <a:pt x="16" y="12"/>
                  <a:pt x="33" y="24"/>
                  <a:pt x="46" y="62"/>
                </a:cubicBezTo>
                <a:cubicBezTo>
                  <a:pt x="58" y="99"/>
                  <a:pt x="65" y="174"/>
                  <a:pt x="77" y="225"/>
                </a:cubicBezTo>
                <a:cubicBezTo>
                  <a:pt x="88" y="275"/>
                  <a:pt x="103" y="314"/>
                  <a:pt x="116" y="365"/>
                </a:cubicBezTo>
                <a:cubicBezTo>
                  <a:pt x="128" y="415"/>
                  <a:pt x="142" y="477"/>
                  <a:pt x="155" y="528"/>
                </a:cubicBezTo>
                <a:cubicBezTo>
                  <a:pt x="167" y="578"/>
                  <a:pt x="181" y="620"/>
                  <a:pt x="194" y="668"/>
                </a:cubicBezTo>
                <a:cubicBezTo>
                  <a:pt x="207" y="716"/>
                  <a:pt x="226" y="791"/>
                  <a:pt x="233" y="816"/>
                </a:cubicBezTo>
              </a:path>
            </a:pathLst>
          </a:cu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8815" name="Freeform 32">
            <a:extLst>
              <a:ext uri="{FF2B5EF4-FFF2-40B4-BE49-F238E27FC236}">
                <a16:creationId xmlns:a16="http://schemas.microsoft.com/office/drawing/2014/main" id="{194F3C40-E96A-D14B-92F4-CB9CB7C0B115}"/>
              </a:ext>
            </a:extLst>
          </p:cNvPr>
          <p:cNvSpPr>
            <a:spLocks/>
          </p:cNvSpPr>
          <p:nvPr/>
        </p:nvSpPr>
        <p:spPr bwMode="auto">
          <a:xfrm>
            <a:off x="5054600" y="5153025"/>
            <a:ext cx="2146300" cy="728663"/>
          </a:xfrm>
          <a:custGeom>
            <a:avLst/>
            <a:gdLst>
              <a:gd name="T0" fmla="*/ 0 w 1352"/>
              <a:gd name="T1" fmla="*/ 0 h 459"/>
              <a:gd name="T2" fmla="*/ 2147483647 w 1352"/>
              <a:gd name="T3" fmla="*/ 2147483647 h 459"/>
              <a:gd name="T4" fmla="*/ 2147483647 w 1352"/>
              <a:gd name="T5" fmla="*/ 2147483647 h 459"/>
              <a:gd name="T6" fmla="*/ 2147483647 w 1352"/>
              <a:gd name="T7" fmla="*/ 2147483647 h 459"/>
              <a:gd name="T8" fmla="*/ 2147483647 w 1352"/>
              <a:gd name="T9" fmla="*/ 2147483647 h 459"/>
              <a:gd name="T10" fmla="*/ 2147483647 w 1352"/>
              <a:gd name="T11" fmla="*/ 2147483647 h 459"/>
              <a:gd name="T12" fmla="*/ 2147483647 w 1352"/>
              <a:gd name="T13" fmla="*/ 2147483647 h 459"/>
              <a:gd name="T14" fmla="*/ 2147483647 w 1352"/>
              <a:gd name="T15" fmla="*/ 2147483647 h 459"/>
              <a:gd name="T16" fmla="*/ 2147483647 w 1352"/>
              <a:gd name="T17" fmla="*/ 2147483647 h 459"/>
              <a:gd name="T18" fmla="*/ 2147483647 w 1352"/>
              <a:gd name="T19" fmla="*/ 2147483647 h 4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52"/>
              <a:gd name="T31" fmla="*/ 0 h 459"/>
              <a:gd name="T32" fmla="*/ 1352 w 1352"/>
              <a:gd name="T33" fmla="*/ 459 h 4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52" h="459">
                <a:moveTo>
                  <a:pt x="0" y="0"/>
                </a:moveTo>
                <a:cubicBezTo>
                  <a:pt x="33" y="3"/>
                  <a:pt x="66" y="6"/>
                  <a:pt x="117" y="16"/>
                </a:cubicBezTo>
                <a:cubicBezTo>
                  <a:pt x="167" y="25"/>
                  <a:pt x="238" y="39"/>
                  <a:pt x="303" y="55"/>
                </a:cubicBezTo>
                <a:cubicBezTo>
                  <a:pt x="367" y="70"/>
                  <a:pt x="439" y="93"/>
                  <a:pt x="505" y="109"/>
                </a:cubicBezTo>
                <a:cubicBezTo>
                  <a:pt x="570" y="124"/>
                  <a:pt x="635" y="132"/>
                  <a:pt x="699" y="148"/>
                </a:cubicBezTo>
                <a:cubicBezTo>
                  <a:pt x="762" y="163"/>
                  <a:pt x="830" y="187"/>
                  <a:pt x="886" y="202"/>
                </a:cubicBezTo>
                <a:cubicBezTo>
                  <a:pt x="941" y="216"/>
                  <a:pt x="982" y="222"/>
                  <a:pt x="1033" y="233"/>
                </a:cubicBezTo>
                <a:cubicBezTo>
                  <a:pt x="1083" y="243"/>
                  <a:pt x="1144" y="245"/>
                  <a:pt x="1189" y="264"/>
                </a:cubicBezTo>
                <a:cubicBezTo>
                  <a:pt x="1233" y="282"/>
                  <a:pt x="1269" y="309"/>
                  <a:pt x="1297" y="342"/>
                </a:cubicBezTo>
                <a:cubicBezTo>
                  <a:pt x="1324" y="374"/>
                  <a:pt x="1342" y="439"/>
                  <a:pt x="1352" y="459"/>
                </a:cubicBezTo>
              </a:path>
            </a:pathLst>
          </a:custGeom>
          <a:noFill/>
          <a:ln w="38100">
            <a:solidFill>
              <a:srgbClr val="FFCC6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>
            <a:extLst>
              <a:ext uri="{FF2B5EF4-FFF2-40B4-BE49-F238E27FC236}">
                <a16:creationId xmlns:a16="http://schemas.microsoft.com/office/drawing/2014/main" id="{2F370C4E-3DCA-B74C-9962-F84AA1589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anose="020B0300000000000000" pitchFamily="34" charset="-128"/>
              </a:rPr>
              <a:t>Next time:  Derive  r</a:t>
            </a:r>
            <a:r>
              <a:rPr lang="en-US" altLang="en-US" baseline="-25000">
                <a:ea typeface="ヒラギノ角ゴ Pro W3" panose="020B0300000000000000" pitchFamily="34" charset="-128"/>
              </a:rPr>
              <a:t>0  </a:t>
            </a:r>
            <a:r>
              <a:rPr lang="en-US" altLang="en-US">
                <a:ea typeface="ヒラギノ角ゴ Pro W3" panose="020B0300000000000000" pitchFamily="34" charset="-128"/>
              </a:rPr>
              <a:t>and all the good things that come from knowing r</a:t>
            </a:r>
            <a:r>
              <a:rPr lang="en-US" altLang="en-US" baseline="-25000">
                <a:ea typeface="ヒラギノ角ゴ Pro W3" panose="020B0300000000000000" pitchFamily="34" charset="-128"/>
              </a:rPr>
              <a:t>0</a:t>
            </a:r>
          </a:p>
        </p:txBody>
      </p:sp>
      <p:sp>
        <p:nvSpPr>
          <p:cNvPr id="120834" name="Rectangle 3">
            <a:extLst>
              <a:ext uri="{FF2B5EF4-FFF2-40B4-BE49-F238E27FC236}">
                <a16:creationId xmlns:a16="http://schemas.microsoft.com/office/drawing/2014/main" id="{2D23407B-4AC3-C141-9D4E-B7E0E835B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90000"/>
              </a:spcAft>
            </a:pPr>
            <a:r>
              <a:rPr lang="en-US" altLang="en-US" sz="2800" b="0">
                <a:solidFill>
                  <a:schemeClr val="tx2"/>
                </a:solidFill>
                <a:ea typeface="ヒラギノ角ゴ Pro W3" panose="020B0300000000000000" pitchFamily="34" charset="-128"/>
              </a:rPr>
              <a:t>Define</a:t>
            </a:r>
            <a:r>
              <a:rPr lang="en-US" altLang="en-US" sz="2800" b="0">
                <a:ea typeface="ヒラギノ角ゴ Pro W3" panose="020B0300000000000000" pitchFamily="34" charset="-128"/>
              </a:rPr>
              <a:t> </a:t>
            </a:r>
            <a:r>
              <a:rPr lang="en-US" altLang="en-US" sz="2800" b="0" i="1">
                <a:ea typeface="ヒラギノ角ゴ Pro W3" panose="020B0300000000000000" pitchFamily="34" charset="-128"/>
              </a:rPr>
              <a:t>r</a:t>
            </a:r>
            <a:r>
              <a:rPr lang="en-US" altLang="en-US" sz="2800" b="0" i="1" baseline="-25000">
                <a:ea typeface="ヒラギノ角ゴ Pro W3" panose="020B0300000000000000" pitchFamily="34" charset="-128"/>
              </a:rPr>
              <a:t>0</a:t>
            </a:r>
            <a:r>
              <a:rPr lang="en-US" altLang="en-US" sz="2800" b="0">
                <a:ea typeface="ヒラギノ角ゴ Pro W3" panose="020B0300000000000000" pitchFamily="34" charset="-128"/>
              </a:rPr>
              <a:t> as the telescope diameter where the optical transfer functions of the telescope and atmosphere are equal</a:t>
            </a:r>
            <a:endParaRPr lang="en-US" altLang="en-US" u="sng">
              <a:ea typeface="ヒラギノ角ゴ Pro W3" panose="020B0300000000000000" pitchFamily="34" charset="-128"/>
            </a:endParaRPr>
          </a:p>
          <a:p>
            <a:pPr>
              <a:spcAft>
                <a:spcPct val="90000"/>
              </a:spcAft>
            </a:pPr>
            <a:r>
              <a:rPr lang="en-US" altLang="en-US" sz="2800" b="0">
                <a:ea typeface="ヒラギノ角ゴ Pro W3" panose="020B0300000000000000" pitchFamily="34" charset="-128"/>
              </a:rPr>
              <a:t>Use </a:t>
            </a:r>
            <a:r>
              <a:rPr lang="en-US" altLang="en-US" sz="2800" b="0" i="1">
                <a:ea typeface="ヒラギノ角ゴ Pro W3" panose="020B0300000000000000" pitchFamily="34" charset="-128"/>
              </a:rPr>
              <a:t>r</a:t>
            </a:r>
            <a:r>
              <a:rPr lang="en-US" altLang="en-US" sz="2800" b="0" i="1" baseline="-25000">
                <a:ea typeface="ヒラギノ角ゴ Pro W3" panose="020B0300000000000000" pitchFamily="34" charset="-128"/>
              </a:rPr>
              <a:t>0  </a:t>
            </a:r>
            <a:r>
              <a:rPr lang="en-US" altLang="en-US" sz="2800" b="0">
                <a:ea typeface="ヒラギノ角ゴ Pro W3" panose="020B0300000000000000" pitchFamily="34" charset="-128"/>
              </a:rPr>
              <a:t>to derive relevant timescales of turbulence</a:t>
            </a:r>
          </a:p>
          <a:p>
            <a:r>
              <a:rPr lang="en-US" altLang="en-US" sz="2800" b="0">
                <a:ea typeface="ヒラギノ角ゴ Pro W3" panose="020B0300000000000000" pitchFamily="34" charset="-128"/>
              </a:rPr>
              <a:t>Use </a:t>
            </a:r>
            <a:r>
              <a:rPr lang="en-US" altLang="en-US" sz="2800" b="0" i="1">
                <a:ea typeface="ヒラギノ角ゴ Pro W3" panose="020B0300000000000000" pitchFamily="34" charset="-128"/>
              </a:rPr>
              <a:t>r</a:t>
            </a:r>
            <a:r>
              <a:rPr lang="en-US" altLang="en-US" sz="2800" b="0" i="1" baseline="-25000">
                <a:ea typeface="ヒラギノ角ゴ Pro W3" panose="020B0300000000000000" pitchFamily="34" charset="-128"/>
              </a:rPr>
              <a:t>0  </a:t>
            </a:r>
            <a:r>
              <a:rPr lang="en-US" altLang="en-US" sz="2800" b="0">
                <a:ea typeface="ヒラギノ角ゴ Pro W3" panose="020B0300000000000000" pitchFamily="34" charset="-128"/>
              </a:rPr>
              <a:t>to derive </a:t>
            </a:r>
            <a:r>
              <a:rPr lang="ja-JP" altLang="en-US" sz="2800" b="0">
                <a:ea typeface="ヒラギノ角ゴ Pro W3" panose="020B0300000000000000" pitchFamily="34" charset="-128"/>
              </a:rPr>
              <a:t>“</a:t>
            </a:r>
            <a:r>
              <a:rPr lang="en-US" altLang="ja-JP" sz="2800" b="0">
                <a:ea typeface="ヒラギノ角ゴ Pro W3" panose="020B0300000000000000" pitchFamily="34" charset="-128"/>
              </a:rPr>
              <a:t>Isoplanatic Angle</a:t>
            </a:r>
            <a:r>
              <a:rPr lang="ja-JP" altLang="en-US" sz="2800" b="0">
                <a:ea typeface="ヒラギノ角ゴ Pro W3" panose="020B0300000000000000" pitchFamily="34" charset="-128"/>
              </a:rPr>
              <a:t>”</a:t>
            </a:r>
            <a:r>
              <a:rPr lang="en-US" altLang="ja-JP" sz="2800" b="0">
                <a:ea typeface="ヒラギノ角ゴ Pro W3" panose="020B0300000000000000" pitchFamily="34" charset="-128"/>
              </a:rPr>
              <a:t>:  </a:t>
            </a:r>
          </a:p>
          <a:p>
            <a:pPr lvl="1"/>
            <a:r>
              <a:rPr lang="en-US" altLang="en-US" sz="2800" b="0">
                <a:ea typeface="ヒラギノ角ゴ Pro W3" panose="020B0300000000000000" pitchFamily="34" charset="-128"/>
              </a:rPr>
              <a:t>AO performance degrades as astronomical targets get farther from guide star</a:t>
            </a:r>
          </a:p>
          <a:p>
            <a:pPr>
              <a:buFontTx/>
              <a:buNone/>
            </a:pPr>
            <a:r>
              <a:rPr lang="en-US" altLang="en-US" sz="2800" b="0">
                <a:ea typeface="ヒラギノ角ゴ Pro W3" panose="020B0300000000000000" pitchFamily="34" charset="-128"/>
              </a:rPr>
              <a:t>		</a:t>
            </a:r>
            <a:endParaRPr lang="en-US" altLang="en-US" sz="2800" b="0">
              <a:ea typeface="ヒラギノ角ゴ Pro W3" panose="020B0300000000000000" pitchFamily="34" charset="-128"/>
              <a:sym typeface="Symbol" pitchFamily="2" charset="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C57DFAAF-3207-2E40-A58D-FB4747C42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Index of refraction of air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818681FF-057E-E944-935C-514500580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763" y="1560513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dirty="0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703020202090204" pitchFamily="34" charset="0"/>
                <a:ea typeface="ヒラギノ角ゴ Pro W3" panose="020B0300000000000000" pitchFamily="34" charset="-128"/>
              </a:rPr>
              <a:t>Refractivity of air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ea typeface="ヒラギノ角ゴ Pro W3" panose="020B0300000000000000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800" dirty="0">
              <a:ea typeface="ヒラギノ角ゴ Pro W3" panose="020B0300000000000000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dirty="0">
              <a:ea typeface="ヒラギノ角ゴ Pro W3" panose="020B0300000000000000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b="0" dirty="0">
                <a:latin typeface="Trebuchet MS" panose="020B0703020202090204" pitchFamily="34" charset="0"/>
                <a:ea typeface="ＭＳ Ｐゴシック" panose="020B0600070205080204" pitchFamily="34" charset="-128"/>
              </a:rPr>
              <a:t>where P = pressure in millibars, T = temp. in K,  </a:t>
            </a:r>
            <a:r>
              <a:rPr lang="en-US" altLang="en-US" b="0" dirty="0" err="1">
                <a:latin typeface="Trebuchet MS" panose="020B0703020202090204" pitchFamily="34" charset="0"/>
                <a:ea typeface="ＭＳ Ｐゴシック" panose="020B0600070205080204" pitchFamily="34" charset="-128"/>
                <a:sym typeface="Symbol" pitchFamily="2" charset="2"/>
              </a:rPr>
              <a:t>λ</a:t>
            </a:r>
            <a:r>
              <a:rPr lang="en-US" altLang="en-US" sz="2000" b="0" dirty="0">
                <a:latin typeface="Trebuchet MS" panose="020B0703020202090204" pitchFamily="34" charset="0"/>
                <a:ea typeface="ＭＳ Ｐゴシック" panose="020B0600070205080204" pitchFamily="34" charset="-128"/>
              </a:rPr>
              <a:t> in microns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b="0" i="1" dirty="0">
                <a:latin typeface="Trebuchet MS" panose="020B0703020202090204" pitchFamily="34" charset="0"/>
                <a:ea typeface="ＭＳ Ｐゴシック" panose="020B0600070205080204" pitchFamily="34" charset="-128"/>
              </a:rPr>
              <a:t>n</a:t>
            </a:r>
            <a:r>
              <a:rPr lang="en-US" altLang="en-US" sz="2000" b="0" dirty="0">
                <a:latin typeface="Trebuchet MS" panose="020B0703020202090204" pitchFamily="34" charset="0"/>
                <a:ea typeface="ＭＳ Ｐゴシック" panose="020B0600070205080204" pitchFamily="34" charset="-128"/>
              </a:rPr>
              <a:t> = index of refraction. </a:t>
            </a:r>
          </a:p>
          <a:p>
            <a:pPr>
              <a:lnSpc>
                <a:spcPct val="90000"/>
              </a:lnSpc>
              <a:spcBef>
                <a:spcPts val="3552"/>
              </a:spcBef>
            </a:pPr>
            <a:r>
              <a:rPr lang="en-US" altLang="en-US" sz="2800" b="0" dirty="0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703020202090204" pitchFamily="34" charset="0"/>
                <a:ea typeface="ヒラギノ角ゴ Pro W3" panose="020B0300000000000000" pitchFamily="34" charset="-128"/>
              </a:rPr>
              <a:t>Key points:</a:t>
            </a:r>
          </a:p>
          <a:p>
            <a:pPr lvl="1">
              <a:lnSpc>
                <a:spcPct val="90000"/>
              </a:lnSpc>
            </a:pPr>
            <a:r>
              <a:rPr lang="en-US" altLang="en-US" sz="2800" b="0" dirty="0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703020202090204" pitchFamily="34" charset="0"/>
                <a:ea typeface="ヒラギノ角ゴ Pro W3" panose="020B0300000000000000" pitchFamily="34" charset="-128"/>
              </a:rPr>
              <a:t>Index of refraction is very close to unity</a:t>
            </a:r>
          </a:p>
          <a:p>
            <a:pPr lvl="1">
              <a:lnSpc>
                <a:spcPct val="90000"/>
              </a:lnSpc>
            </a:pPr>
            <a:r>
              <a:rPr lang="en-US" altLang="en-US" sz="2800" b="0" dirty="0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703020202090204" pitchFamily="34" charset="0"/>
                <a:ea typeface="ヒラギノ角ゴ Pro W3" panose="020B0300000000000000" pitchFamily="34" charset="-128"/>
              </a:rPr>
              <a:t>Wavelength dependence of index of refraction is very weak! </a:t>
            </a:r>
          </a:p>
          <a:p>
            <a:pPr lvl="2">
              <a:lnSpc>
                <a:spcPct val="90000"/>
              </a:lnSpc>
            </a:pPr>
            <a:r>
              <a:rPr lang="en-US" altLang="en-US" sz="2600" b="0" dirty="0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703020202090204" pitchFamily="34" charset="0"/>
                <a:ea typeface="ヒラギノ角ゴ Pro W3" panose="020B0300000000000000" pitchFamily="34" charset="-128"/>
              </a:rPr>
              <a:t>Less than 1% effect at wavelengths ~ 1 micron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ea typeface="ヒラギノ角ゴ Pro W3" panose="020B0300000000000000" pitchFamily="34" charset="-128"/>
            </a:endParaRPr>
          </a:p>
        </p:txBody>
      </p:sp>
      <p:graphicFrame>
        <p:nvGraphicFramePr>
          <p:cNvPr id="17411" name="Object 2">
            <a:extLst>
              <a:ext uri="{FF2B5EF4-FFF2-40B4-BE49-F238E27FC236}">
                <a16:creationId xmlns:a16="http://schemas.microsoft.com/office/drawing/2014/main" id="{476F9A8B-6512-AD4B-B8CA-F7203D90AA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7763" y="2000250"/>
          <a:ext cx="600710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4" imgW="2933700" imgH="482600" progId="Equation.DSMT4">
                  <p:embed/>
                </p:oleObj>
              </mc:Choice>
              <mc:Fallback>
                <p:oleObj name="Equation" r:id="rId4" imgW="2933700" imgH="482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63" y="2000250"/>
                        <a:ext cx="600710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8AEC-0A8E-354B-9658-E8DF7612B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9" y="1600200"/>
            <a:ext cx="8534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0" dirty="0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703020202090204" pitchFamily="34" charset="0"/>
                <a:ea typeface="ヒラギノ角ゴ Pro W3" panose="020B0300000000000000" pitchFamily="34" charset="-128"/>
              </a:rPr>
              <a:t>Temperature fluctuations  </a:t>
            </a:r>
            <a:r>
              <a:rPr lang="en-US" altLang="en-US" sz="2800" b="0" dirty="0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703020202090204" pitchFamily="34" charset="0"/>
                <a:ea typeface="ヒラギノ角ゴ Pro W3" panose="020B0300000000000000" pitchFamily="34" charset="-128"/>
                <a:sym typeface="Wingdings" pitchFamily="2" charset="2"/>
              </a:rPr>
              <a:t> index fluctuations</a:t>
            </a:r>
          </a:p>
          <a:p>
            <a:pPr>
              <a:lnSpc>
                <a:spcPct val="90000"/>
              </a:lnSpc>
            </a:pPr>
            <a:endParaRPr lang="en-US" altLang="en-US" sz="2800" b="0" dirty="0">
              <a:solidFill>
                <a:srgbClr val="FFCD7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anose="020B0703020202090204" pitchFamily="34" charset="0"/>
              <a:ea typeface="ヒラギノ角ゴ Pro W3" panose="020B0300000000000000" pitchFamily="34" charset="-128"/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altLang="en-US" sz="2800" b="0" dirty="0">
                <a:solidFill>
                  <a:srgbClr val="FFCD7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anose="020B0703020202090204" pitchFamily="34" charset="0"/>
                <a:ea typeface="ヒラギノ角ゴ Pro W3" panose="020B0300000000000000" pitchFamily="34" charset="-128"/>
                <a:sym typeface="Wingdings" pitchFamily="2" charset="2"/>
              </a:rPr>
              <a:t>Take derivative of expression on previous slide</a:t>
            </a:r>
            <a:r>
              <a:rPr lang="en-US" altLang="en-US" sz="2800" b="0" dirty="0">
                <a:solidFill>
                  <a:srgbClr val="FFCD7F"/>
                </a:solidFill>
                <a:latin typeface="Trebuchet MS" panose="020B0703020202090204" pitchFamily="34" charset="0"/>
                <a:ea typeface="ヒラギノ角ゴ Pro W3" panose="020B0300000000000000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1800" dirty="0">
              <a:ea typeface="ヒラギノ角ゴ Pro W3" panose="020B0300000000000000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dirty="0">
              <a:ea typeface="ヒラギノ角ゴ Pro W3" panose="020B0300000000000000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sz="1800" dirty="0">
              <a:ea typeface="ヒラギノ角ゴ Pro W3" panose="020B0300000000000000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 b="0" dirty="0">
                <a:latin typeface="Trebuchet MS" panose="020B0703020202090204" pitchFamily="34" charset="0"/>
                <a:ea typeface="ＭＳ Ｐゴシック" panose="020B0600070205080204" pitchFamily="34" charset="-128"/>
              </a:rPr>
              <a:t>(pressure is constant, because velocities are highly sub-sonic -- pressure differences are rapidly smoothed out by sound wave propagation)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07DC4AB-1867-4E47-8519-5C5ACD83B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441688"/>
              </p:ext>
            </p:extLst>
          </p:nvPr>
        </p:nvGraphicFramePr>
        <p:xfrm>
          <a:off x="1844158" y="3564048"/>
          <a:ext cx="41783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7" name="Equation" r:id="rId3" imgW="1562100" imgH="228600" progId="Equation.DSMT4">
                  <p:embed/>
                </p:oleObj>
              </mc:Choice>
              <mc:Fallback>
                <p:oleObj name="Equation" r:id="rId3" imgW="1562100" imgH="228600" progId="Equation.DSMT4">
                  <p:embed/>
                  <p:pic>
                    <p:nvPicPr>
                      <p:cNvPr id="17412" name="Object 3">
                        <a:extLst>
                          <a:ext uri="{FF2B5EF4-FFF2-40B4-BE49-F238E27FC236}">
                            <a16:creationId xmlns:a16="http://schemas.microsoft.com/office/drawing/2014/main" id="{A3C8F86C-C3AA-5742-BC59-63209A210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158" y="3564048"/>
                        <a:ext cx="41783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94E0CA82-EB02-7049-9FF1-E29DB1377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Fluctuations in index of refraction are due to temperature fluctuations</a:t>
            </a:r>
          </a:p>
        </p:txBody>
      </p:sp>
    </p:spTree>
    <p:extLst>
      <p:ext uri="{BB962C8B-B14F-4D97-AF65-F5344CB8AC3E}">
        <p14:creationId xmlns:p14="http://schemas.microsoft.com/office/powerpoint/2010/main" val="6057973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A4BDAC16-6F3E-A64C-8AE8-A295936A9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270" y="406401"/>
            <a:ext cx="7378274" cy="533400"/>
          </a:xfrm>
        </p:spPr>
        <p:txBody>
          <a:bodyPr/>
          <a:lstStyle/>
          <a:p>
            <a:r>
              <a:rPr lang="en-US" altLang="en-US" dirty="0">
                <a:ea typeface="ヒラギノ角ゴ Pro W3" panose="020B0300000000000000" pitchFamily="34" charset="-128"/>
              </a:rPr>
              <a:t>Turbulence arises in many places (part 1)</a:t>
            </a:r>
          </a:p>
        </p:txBody>
      </p:sp>
      <p:sp>
        <p:nvSpPr>
          <p:cNvPr id="19458" name="Line 3">
            <a:extLst>
              <a:ext uri="{FF2B5EF4-FFF2-40B4-BE49-F238E27FC236}">
                <a16:creationId xmlns:a16="http://schemas.microsoft.com/office/drawing/2014/main" id="{BC99C680-9D00-D747-AA6A-48822B03F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1100" y="6184900"/>
            <a:ext cx="6553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59" name="Freeform 4">
            <a:extLst>
              <a:ext uri="{FF2B5EF4-FFF2-40B4-BE49-F238E27FC236}">
                <a16:creationId xmlns:a16="http://schemas.microsoft.com/office/drawing/2014/main" id="{F82C9607-3AE5-B946-A3B0-7A01FDF0977D}"/>
              </a:ext>
            </a:extLst>
          </p:cNvPr>
          <p:cNvSpPr>
            <a:spLocks/>
          </p:cNvSpPr>
          <p:nvPr/>
        </p:nvSpPr>
        <p:spPr bwMode="auto">
          <a:xfrm>
            <a:off x="1714500" y="4937125"/>
            <a:ext cx="5359400" cy="1235075"/>
          </a:xfrm>
          <a:custGeom>
            <a:avLst/>
            <a:gdLst>
              <a:gd name="T0" fmla="*/ 0 w 3376"/>
              <a:gd name="T1" fmla="*/ 2147483647 h 778"/>
              <a:gd name="T2" fmla="*/ 2147483647 w 3376"/>
              <a:gd name="T3" fmla="*/ 2147483647 h 778"/>
              <a:gd name="T4" fmla="*/ 2147483647 w 3376"/>
              <a:gd name="T5" fmla="*/ 2147483647 h 778"/>
              <a:gd name="T6" fmla="*/ 2147483647 w 3376"/>
              <a:gd name="T7" fmla="*/ 2147483647 h 778"/>
              <a:gd name="T8" fmla="*/ 2147483647 w 3376"/>
              <a:gd name="T9" fmla="*/ 2147483647 h 778"/>
              <a:gd name="T10" fmla="*/ 2147483647 w 3376"/>
              <a:gd name="T11" fmla="*/ 2147483647 h 778"/>
              <a:gd name="T12" fmla="*/ 2147483647 w 3376"/>
              <a:gd name="T13" fmla="*/ 2147483647 h 778"/>
              <a:gd name="T14" fmla="*/ 2147483647 w 3376"/>
              <a:gd name="T15" fmla="*/ 2147483647 h 778"/>
              <a:gd name="T16" fmla="*/ 2147483647 w 3376"/>
              <a:gd name="T17" fmla="*/ 2147483647 h 778"/>
              <a:gd name="T18" fmla="*/ 2147483647 w 3376"/>
              <a:gd name="T19" fmla="*/ 2147483647 h 778"/>
              <a:gd name="T20" fmla="*/ 2147483647 w 3376"/>
              <a:gd name="T21" fmla="*/ 2147483647 h 778"/>
              <a:gd name="T22" fmla="*/ 2147483647 w 3376"/>
              <a:gd name="T23" fmla="*/ 2147483647 h 778"/>
              <a:gd name="T24" fmla="*/ 2147483647 w 3376"/>
              <a:gd name="T25" fmla="*/ 2147483647 h 778"/>
              <a:gd name="T26" fmla="*/ 2147483647 w 3376"/>
              <a:gd name="T27" fmla="*/ 2147483647 h 7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76"/>
              <a:gd name="T43" fmla="*/ 0 h 778"/>
              <a:gd name="T44" fmla="*/ 3376 w 3376"/>
              <a:gd name="T45" fmla="*/ 778 h 77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76" h="778">
                <a:moveTo>
                  <a:pt x="0" y="778"/>
                </a:moveTo>
                <a:cubicBezTo>
                  <a:pt x="154" y="769"/>
                  <a:pt x="309" y="760"/>
                  <a:pt x="432" y="722"/>
                </a:cubicBezTo>
                <a:cubicBezTo>
                  <a:pt x="554" y="683"/>
                  <a:pt x="629" y="628"/>
                  <a:pt x="736" y="546"/>
                </a:cubicBezTo>
                <a:cubicBezTo>
                  <a:pt x="842" y="463"/>
                  <a:pt x="977" y="300"/>
                  <a:pt x="1072" y="226"/>
                </a:cubicBezTo>
                <a:cubicBezTo>
                  <a:pt x="1166" y="151"/>
                  <a:pt x="1214" y="131"/>
                  <a:pt x="1304" y="98"/>
                </a:cubicBezTo>
                <a:cubicBezTo>
                  <a:pt x="1393" y="64"/>
                  <a:pt x="1512" y="38"/>
                  <a:pt x="1608" y="26"/>
                </a:cubicBezTo>
                <a:cubicBezTo>
                  <a:pt x="1704" y="14"/>
                  <a:pt x="1780" y="0"/>
                  <a:pt x="1880" y="26"/>
                </a:cubicBezTo>
                <a:cubicBezTo>
                  <a:pt x="1979" y="51"/>
                  <a:pt x="2117" y="125"/>
                  <a:pt x="2208" y="178"/>
                </a:cubicBezTo>
                <a:cubicBezTo>
                  <a:pt x="2298" y="230"/>
                  <a:pt x="2360" y="282"/>
                  <a:pt x="2424" y="338"/>
                </a:cubicBezTo>
                <a:cubicBezTo>
                  <a:pt x="2488" y="394"/>
                  <a:pt x="2525" y="467"/>
                  <a:pt x="2592" y="514"/>
                </a:cubicBezTo>
                <a:cubicBezTo>
                  <a:pt x="2658" y="560"/>
                  <a:pt x="2746" y="587"/>
                  <a:pt x="2824" y="618"/>
                </a:cubicBezTo>
                <a:cubicBezTo>
                  <a:pt x="2901" y="648"/>
                  <a:pt x="2985" y="675"/>
                  <a:pt x="3056" y="698"/>
                </a:cubicBezTo>
                <a:cubicBezTo>
                  <a:pt x="3126" y="720"/>
                  <a:pt x="3194" y="743"/>
                  <a:pt x="3248" y="754"/>
                </a:cubicBezTo>
                <a:cubicBezTo>
                  <a:pt x="3301" y="764"/>
                  <a:pt x="3354" y="760"/>
                  <a:pt x="3376" y="76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0" name="AutoShape 5">
            <a:extLst>
              <a:ext uri="{FF2B5EF4-FFF2-40B4-BE49-F238E27FC236}">
                <a16:creationId xmlns:a16="http://schemas.microsoft.com/office/drawing/2014/main" id="{A91559B1-586C-5041-9BC3-0506F5C0311A}"/>
              </a:ext>
            </a:extLst>
          </p:cNvPr>
          <p:cNvSpPr>
            <a:spLocks noChangeArrowheads="1"/>
          </p:cNvSpPr>
          <p:nvPr/>
        </p:nvSpPr>
        <p:spPr bwMode="auto">
          <a:xfrm rot="-5349301">
            <a:off x="4292600" y="4610100"/>
            <a:ext cx="368300" cy="317500"/>
          </a:xfrm>
          <a:prstGeom prst="flowChartDelay">
            <a:avLst/>
          </a:prstGeom>
          <a:solidFill>
            <a:srgbClr val="5F5F5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1" name="Text Box 6">
            <a:extLst>
              <a:ext uri="{FF2B5EF4-FFF2-40B4-BE49-F238E27FC236}">
                <a16:creationId xmlns:a16="http://schemas.microsoft.com/office/drawing/2014/main" id="{C8CDA3FE-1C7A-3044-ADD9-F927324AD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188" y="1516063"/>
            <a:ext cx="1722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>
                <a:latin typeface="Helvetica" pitchFamily="2" charset="0"/>
              </a:rPr>
              <a:t>stratosphere</a:t>
            </a:r>
          </a:p>
        </p:txBody>
      </p:sp>
      <p:sp>
        <p:nvSpPr>
          <p:cNvPr id="19462" name="AutoShape 13">
            <a:extLst>
              <a:ext uri="{FF2B5EF4-FFF2-40B4-BE49-F238E27FC236}">
                <a16:creationId xmlns:a16="http://schemas.microsoft.com/office/drawing/2014/main" id="{72079F9E-4A83-D343-8035-594EF6E85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4635500"/>
            <a:ext cx="165100" cy="292100"/>
          </a:xfrm>
          <a:prstGeom prst="irregularSeal1">
            <a:avLst/>
          </a:prstGeom>
          <a:solidFill>
            <a:srgbClr val="FF0000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9463" name="Text Box 14">
            <a:extLst>
              <a:ext uri="{FF2B5EF4-FFF2-40B4-BE49-F238E27FC236}">
                <a16:creationId xmlns:a16="http://schemas.microsoft.com/office/drawing/2014/main" id="{079D4629-2634-7B4D-BED3-DC4352824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925" y="5100638"/>
            <a:ext cx="309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US" altLang="en-US" sz="2000" b="1">
                <a:solidFill>
                  <a:srgbClr val="FF6600"/>
                </a:solidFill>
                <a:latin typeface="Helvetica" pitchFamily="2" charset="0"/>
              </a:rPr>
              <a:t>Heat sources w/in dome</a:t>
            </a:r>
            <a:endParaRPr lang="en-US" altLang="en-US" sz="1800">
              <a:solidFill>
                <a:srgbClr val="FF6600"/>
              </a:solidFill>
              <a:latin typeface="Helvetica" pitchFamily="2" charset="0"/>
            </a:endParaRPr>
          </a:p>
        </p:txBody>
      </p:sp>
      <p:grpSp>
        <p:nvGrpSpPr>
          <p:cNvPr id="19464" name="Group 26">
            <a:extLst>
              <a:ext uri="{FF2B5EF4-FFF2-40B4-BE49-F238E27FC236}">
                <a16:creationId xmlns:a16="http://schemas.microsoft.com/office/drawing/2014/main" id="{06841B52-DDCA-744D-A5C7-6BCD5633E2A6}"/>
              </a:ext>
            </a:extLst>
          </p:cNvPr>
          <p:cNvGrpSpPr>
            <a:grpSpLocks/>
          </p:cNvGrpSpPr>
          <p:nvPr/>
        </p:nvGrpSpPr>
        <p:grpSpPr bwMode="auto">
          <a:xfrm>
            <a:off x="754063" y="4110038"/>
            <a:ext cx="6372225" cy="1036637"/>
            <a:chOff x="475" y="2589"/>
            <a:chExt cx="4014" cy="653"/>
          </a:xfrm>
        </p:grpSpPr>
        <p:sp>
          <p:nvSpPr>
            <p:cNvPr id="19477" name="Freeform 15">
              <a:extLst>
                <a:ext uri="{FF2B5EF4-FFF2-40B4-BE49-F238E27FC236}">
                  <a16:creationId xmlns:a16="http://schemas.microsoft.com/office/drawing/2014/main" id="{72F7C7A2-21CB-C643-A9D5-C36EEC5AA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3016"/>
              <a:ext cx="1423" cy="89"/>
            </a:xfrm>
            <a:custGeom>
              <a:avLst/>
              <a:gdLst>
                <a:gd name="T0" fmla="*/ 16 w 1543"/>
                <a:gd name="T1" fmla="*/ 24 h 121"/>
                <a:gd name="T2" fmla="*/ 184 w 1543"/>
                <a:gd name="T3" fmla="*/ 16 h 121"/>
                <a:gd name="T4" fmla="*/ 363 w 1543"/>
                <a:gd name="T5" fmla="*/ 7 h 121"/>
                <a:gd name="T6" fmla="*/ 514 w 1543"/>
                <a:gd name="T7" fmla="*/ 2 h 121"/>
                <a:gd name="T8" fmla="*/ 652 w 1543"/>
                <a:gd name="T9" fmla="*/ 2 h 121"/>
                <a:gd name="T10" fmla="*/ 797 w 1543"/>
                <a:gd name="T11" fmla="*/ 0 h 121"/>
                <a:gd name="T12" fmla="*/ 947 w 1543"/>
                <a:gd name="T13" fmla="*/ 2 h 121"/>
                <a:gd name="T14" fmla="*/ 1115 w 1543"/>
                <a:gd name="T15" fmla="*/ 11 h 121"/>
                <a:gd name="T16" fmla="*/ 954 w 1543"/>
                <a:gd name="T17" fmla="*/ 28 h 121"/>
                <a:gd name="T18" fmla="*/ 797 w 1543"/>
                <a:gd name="T19" fmla="*/ 28 h 121"/>
                <a:gd name="T20" fmla="*/ 646 w 1543"/>
                <a:gd name="T21" fmla="*/ 30 h 121"/>
                <a:gd name="T22" fmla="*/ 508 w 1543"/>
                <a:gd name="T23" fmla="*/ 32 h 121"/>
                <a:gd name="T24" fmla="*/ 358 w 1543"/>
                <a:gd name="T25" fmla="*/ 30 h 121"/>
                <a:gd name="T26" fmla="*/ 213 w 1543"/>
                <a:gd name="T27" fmla="*/ 32 h 121"/>
                <a:gd name="T28" fmla="*/ 91 w 1543"/>
                <a:gd name="T29" fmla="*/ 35 h 121"/>
                <a:gd name="T30" fmla="*/ 16 w 1543"/>
                <a:gd name="T31" fmla="*/ 24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3"/>
                <a:gd name="T49" fmla="*/ 0 h 121"/>
                <a:gd name="T50" fmla="*/ 1543 w 1543"/>
                <a:gd name="T51" fmla="*/ 121 h 1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3" h="121">
                  <a:moveTo>
                    <a:pt x="22" y="80"/>
                  </a:moveTo>
                  <a:cubicBezTo>
                    <a:pt x="43" y="69"/>
                    <a:pt x="174" y="65"/>
                    <a:pt x="254" y="56"/>
                  </a:cubicBezTo>
                  <a:cubicBezTo>
                    <a:pt x="333" y="46"/>
                    <a:pt x="426" y="32"/>
                    <a:pt x="502" y="24"/>
                  </a:cubicBezTo>
                  <a:cubicBezTo>
                    <a:pt x="578" y="16"/>
                    <a:pt x="643" y="10"/>
                    <a:pt x="710" y="8"/>
                  </a:cubicBezTo>
                  <a:cubicBezTo>
                    <a:pt x="776" y="5"/>
                    <a:pt x="836" y="9"/>
                    <a:pt x="902" y="8"/>
                  </a:cubicBezTo>
                  <a:cubicBezTo>
                    <a:pt x="967" y="6"/>
                    <a:pt x="1034" y="0"/>
                    <a:pt x="1102" y="0"/>
                  </a:cubicBezTo>
                  <a:cubicBezTo>
                    <a:pt x="1170" y="0"/>
                    <a:pt x="1236" y="1"/>
                    <a:pt x="1310" y="8"/>
                  </a:cubicBezTo>
                  <a:cubicBezTo>
                    <a:pt x="1383" y="14"/>
                    <a:pt x="1540" y="25"/>
                    <a:pt x="1542" y="40"/>
                  </a:cubicBezTo>
                  <a:cubicBezTo>
                    <a:pt x="1543" y="54"/>
                    <a:pt x="1391" y="86"/>
                    <a:pt x="1318" y="96"/>
                  </a:cubicBezTo>
                  <a:cubicBezTo>
                    <a:pt x="1244" y="105"/>
                    <a:pt x="1172" y="94"/>
                    <a:pt x="1102" y="96"/>
                  </a:cubicBezTo>
                  <a:cubicBezTo>
                    <a:pt x="1031" y="97"/>
                    <a:pt x="960" y="101"/>
                    <a:pt x="894" y="104"/>
                  </a:cubicBezTo>
                  <a:cubicBezTo>
                    <a:pt x="827" y="106"/>
                    <a:pt x="768" y="112"/>
                    <a:pt x="702" y="112"/>
                  </a:cubicBezTo>
                  <a:cubicBezTo>
                    <a:pt x="635" y="112"/>
                    <a:pt x="562" y="104"/>
                    <a:pt x="494" y="104"/>
                  </a:cubicBezTo>
                  <a:cubicBezTo>
                    <a:pt x="426" y="104"/>
                    <a:pt x="355" y="109"/>
                    <a:pt x="294" y="112"/>
                  </a:cubicBezTo>
                  <a:cubicBezTo>
                    <a:pt x="232" y="114"/>
                    <a:pt x="170" y="118"/>
                    <a:pt x="126" y="120"/>
                  </a:cubicBezTo>
                  <a:cubicBezTo>
                    <a:pt x="82" y="121"/>
                    <a:pt x="0" y="90"/>
                    <a:pt x="22" y="8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478" name="Freeform 16">
              <a:extLst>
                <a:ext uri="{FF2B5EF4-FFF2-40B4-BE49-F238E27FC236}">
                  <a16:creationId xmlns:a16="http://schemas.microsoft.com/office/drawing/2014/main" id="{06AF6C5C-5026-2B45-8EAB-CD2B9D242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" y="2888"/>
              <a:ext cx="1191" cy="97"/>
            </a:xfrm>
            <a:custGeom>
              <a:avLst/>
              <a:gdLst>
                <a:gd name="T0" fmla="*/ 8 w 1543"/>
                <a:gd name="T1" fmla="*/ 33 h 121"/>
                <a:gd name="T2" fmla="*/ 90 w 1543"/>
                <a:gd name="T3" fmla="*/ 23 h 121"/>
                <a:gd name="T4" fmla="*/ 178 w 1543"/>
                <a:gd name="T5" fmla="*/ 10 h 121"/>
                <a:gd name="T6" fmla="*/ 252 w 1543"/>
                <a:gd name="T7" fmla="*/ 3 h 121"/>
                <a:gd name="T8" fmla="*/ 320 w 1543"/>
                <a:gd name="T9" fmla="*/ 3 h 121"/>
                <a:gd name="T10" fmla="*/ 391 w 1543"/>
                <a:gd name="T11" fmla="*/ 0 h 121"/>
                <a:gd name="T12" fmla="*/ 465 w 1543"/>
                <a:gd name="T13" fmla="*/ 3 h 121"/>
                <a:gd name="T14" fmla="*/ 547 w 1543"/>
                <a:gd name="T15" fmla="*/ 17 h 121"/>
                <a:gd name="T16" fmla="*/ 468 w 1543"/>
                <a:gd name="T17" fmla="*/ 40 h 121"/>
                <a:gd name="T18" fmla="*/ 391 w 1543"/>
                <a:gd name="T19" fmla="*/ 40 h 121"/>
                <a:gd name="T20" fmla="*/ 317 w 1543"/>
                <a:gd name="T21" fmla="*/ 43 h 121"/>
                <a:gd name="T22" fmla="*/ 249 w 1543"/>
                <a:gd name="T23" fmla="*/ 46 h 121"/>
                <a:gd name="T24" fmla="*/ 175 w 1543"/>
                <a:gd name="T25" fmla="*/ 43 h 121"/>
                <a:gd name="T26" fmla="*/ 104 w 1543"/>
                <a:gd name="T27" fmla="*/ 46 h 121"/>
                <a:gd name="T28" fmla="*/ 45 w 1543"/>
                <a:gd name="T29" fmla="*/ 50 h 121"/>
                <a:gd name="T30" fmla="*/ 8 w 1543"/>
                <a:gd name="T31" fmla="*/ 33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3"/>
                <a:gd name="T49" fmla="*/ 0 h 121"/>
                <a:gd name="T50" fmla="*/ 1543 w 1543"/>
                <a:gd name="T51" fmla="*/ 121 h 1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3" h="121">
                  <a:moveTo>
                    <a:pt x="22" y="80"/>
                  </a:moveTo>
                  <a:cubicBezTo>
                    <a:pt x="43" y="69"/>
                    <a:pt x="174" y="65"/>
                    <a:pt x="254" y="56"/>
                  </a:cubicBezTo>
                  <a:cubicBezTo>
                    <a:pt x="333" y="46"/>
                    <a:pt x="426" y="32"/>
                    <a:pt x="502" y="24"/>
                  </a:cubicBezTo>
                  <a:cubicBezTo>
                    <a:pt x="578" y="16"/>
                    <a:pt x="643" y="10"/>
                    <a:pt x="710" y="8"/>
                  </a:cubicBezTo>
                  <a:cubicBezTo>
                    <a:pt x="776" y="5"/>
                    <a:pt x="836" y="9"/>
                    <a:pt x="902" y="8"/>
                  </a:cubicBezTo>
                  <a:cubicBezTo>
                    <a:pt x="967" y="6"/>
                    <a:pt x="1034" y="0"/>
                    <a:pt x="1102" y="0"/>
                  </a:cubicBezTo>
                  <a:cubicBezTo>
                    <a:pt x="1170" y="0"/>
                    <a:pt x="1236" y="1"/>
                    <a:pt x="1310" y="8"/>
                  </a:cubicBezTo>
                  <a:cubicBezTo>
                    <a:pt x="1383" y="14"/>
                    <a:pt x="1540" y="25"/>
                    <a:pt x="1542" y="40"/>
                  </a:cubicBezTo>
                  <a:cubicBezTo>
                    <a:pt x="1543" y="54"/>
                    <a:pt x="1391" y="86"/>
                    <a:pt x="1318" y="96"/>
                  </a:cubicBezTo>
                  <a:cubicBezTo>
                    <a:pt x="1244" y="105"/>
                    <a:pt x="1172" y="94"/>
                    <a:pt x="1102" y="96"/>
                  </a:cubicBezTo>
                  <a:cubicBezTo>
                    <a:pt x="1031" y="97"/>
                    <a:pt x="960" y="101"/>
                    <a:pt x="894" y="104"/>
                  </a:cubicBezTo>
                  <a:cubicBezTo>
                    <a:pt x="827" y="106"/>
                    <a:pt x="768" y="112"/>
                    <a:pt x="702" y="112"/>
                  </a:cubicBezTo>
                  <a:cubicBezTo>
                    <a:pt x="635" y="112"/>
                    <a:pt x="562" y="104"/>
                    <a:pt x="494" y="104"/>
                  </a:cubicBezTo>
                  <a:cubicBezTo>
                    <a:pt x="426" y="104"/>
                    <a:pt x="355" y="109"/>
                    <a:pt x="294" y="112"/>
                  </a:cubicBezTo>
                  <a:cubicBezTo>
                    <a:pt x="232" y="114"/>
                    <a:pt x="170" y="118"/>
                    <a:pt x="126" y="120"/>
                  </a:cubicBezTo>
                  <a:cubicBezTo>
                    <a:pt x="82" y="121"/>
                    <a:pt x="0" y="90"/>
                    <a:pt x="22" y="8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9479" name="Text Box 17">
              <a:extLst>
                <a:ext uri="{FF2B5EF4-FFF2-40B4-BE49-F238E27FC236}">
                  <a16:creationId xmlns:a16="http://schemas.microsoft.com/office/drawing/2014/main" id="{D88E09CA-F187-F044-8F93-76ED46E22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" y="2687"/>
              <a:ext cx="175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 sz="2000" b="1">
                  <a:latin typeface="Helvetica" pitchFamily="2" charset="0"/>
                </a:rPr>
                <a:t>boundary layer</a:t>
              </a:r>
              <a:endParaRPr lang="en-US" altLang="en-US" sz="2000" b="1">
                <a:solidFill>
                  <a:srgbClr val="0000FF"/>
                </a:solidFill>
                <a:latin typeface="Helvetica" pitchFamily="2" charset="0"/>
              </a:endParaRPr>
            </a:p>
          </p:txBody>
        </p:sp>
        <p:sp>
          <p:nvSpPr>
            <p:cNvPr id="19480" name="Freeform 18">
              <a:extLst>
                <a:ext uri="{FF2B5EF4-FFF2-40B4-BE49-F238E27FC236}">
                  <a16:creationId xmlns:a16="http://schemas.microsoft.com/office/drawing/2014/main" id="{A04444FA-32E3-3548-89F5-7379AD04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2589"/>
              <a:ext cx="1191" cy="97"/>
            </a:xfrm>
            <a:custGeom>
              <a:avLst/>
              <a:gdLst>
                <a:gd name="T0" fmla="*/ 8 w 1543"/>
                <a:gd name="T1" fmla="*/ 33 h 121"/>
                <a:gd name="T2" fmla="*/ 90 w 1543"/>
                <a:gd name="T3" fmla="*/ 23 h 121"/>
                <a:gd name="T4" fmla="*/ 178 w 1543"/>
                <a:gd name="T5" fmla="*/ 10 h 121"/>
                <a:gd name="T6" fmla="*/ 252 w 1543"/>
                <a:gd name="T7" fmla="*/ 3 h 121"/>
                <a:gd name="T8" fmla="*/ 320 w 1543"/>
                <a:gd name="T9" fmla="*/ 3 h 121"/>
                <a:gd name="T10" fmla="*/ 391 w 1543"/>
                <a:gd name="T11" fmla="*/ 0 h 121"/>
                <a:gd name="T12" fmla="*/ 465 w 1543"/>
                <a:gd name="T13" fmla="*/ 3 h 121"/>
                <a:gd name="T14" fmla="*/ 547 w 1543"/>
                <a:gd name="T15" fmla="*/ 17 h 121"/>
                <a:gd name="T16" fmla="*/ 468 w 1543"/>
                <a:gd name="T17" fmla="*/ 40 h 121"/>
                <a:gd name="T18" fmla="*/ 391 w 1543"/>
                <a:gd name="T19" fmla="*/ 40 h 121"/>
                <a:gd name="T20" fmla="*/ 317 w 1543"/>
                <a:gd name="T21" fmla="*/ 43 h 121"/>
                <a:gd name="T22" fmla="*/ 249 w 1543"/>
                <a:gd name="T23" fmla="*/ 46 h 121"/>
                <a:gd name="T24" fmla="*/ 175 w 1543"/>
                <a:gd name="T25" fmla="*/ 43 h 121"/>
                <a:gd name="T26" fmla="*/ 104 w 1543"/>
                <a:gd name="T27" fmla="*/ 46 h 121"/>
                <a:gd name="T28" fmla="*/ 45 w 1543"/>
                <a:gd name="T29" fmla="*/ 50 h 121"/>
                <a:gd name="T30" fmla="*/ 8 w 1543"/>
                <a:gd name="T31" fmla="*/ 33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43"/>
                <a:gd name="T49" fmla="*/ 0 h 121"/>
                <a:gd name="T50" fmla="*/ 1543 w 1543"/>
                <a:gd name="T51" fmla="*/ 121 h 1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43" h="121">
                  <a:moveTo>
                    <a:pt x="22" y="80"/>
                  </a:moveTo>
                  <a:cubicBezTo>
                    <a:pt x="43" y="69"/>
                    <a:pt x="174" y="65"/>
                    <a:pt x="254" y="56"/>
                  </a:cubicBezTo>
                  <a:cubicBezTo>
                    <a:pt x="333" y="46"/>
                    <a:pt x="426" y="32"/>
                    <a:pt x="502" y="24"/>
                  </a:cubicBezTo>
                  <a:cubicBezTo>
                    <a:pt x="578" y="16"/>
                    <a:pt x="643" y="10"/>
                    <a:pt x="710" y="8"/>
                  </a:cubicBezTo>
                  <a:cubicBezTo>
                    <a:pt x="776" y="5"/>
                    <a:pt x="836" y="9"/>
                    <a:pt x="902" y="8"/>
                  </a:cubicBezTo>
                  <a:cubicBezTo>
                    <a:pt x="967" y="6"/>
                    <a:pt x="1034" y="0"/>
                    <a:pt x="1102" y="0"/>
                  </a:cubicBezTo>
                  <a:cubicBezTo>
                    <a:pt x="1170" y="0"/>
                    <a:pt x="1236" y="1"/>
                    <a:pt x="1310" y="8"/>
                  </a:cubicBezTo>
                  <a:cubicBezTo>
                    <a:pt x="1383" y="14"/>
                    <a:pt x="1540" y="25"/>
                    <a:pt x="1542" y="40"/>
                  </a:cubicBezTo>
                  <a:cubicBezTo>
                    <a:pt x="1543" y="54"/>
                    <a:pt x="1391" y="86"/>
                    <a:pt x="1318" y="96"/>
                  </a:cubicBezTo>
                  <a:cubicBezTo>
                    <a:pt x="1244" y="105"/>
                    <a:pt x="1172" y="94"/>
                    <a:pt x="1102" y="96"/>
                  </a:cubicBezTo>
                  <a:cubicBezTo>
                    <a:pt x="1031" y="97"/>
                    <a:pt x="960" y="101"/>
                    <a:pt x="894" y="104"/>
                  </a:cubicBezTo>
                  <a:cubicBezTo>
                    <a:pt x="827" y="106"/>
                    <a:pt x="768" y="112"/>
                    <a:pt x="702" y="112"/>
                  </a:cubicBezTo>
                  <a:cubicBezTo>
                    <a:pt x="635" y="112"/>
                    <a:pt x="562" y="104"/>
                    <a:pt x="494" y="104"/>
                  </a:cubicBezTo>
                  <a:cubicBezTo>
                    <a:pt x="426" y="104"/>
                    <a:pt x="355" y="109"/>
                    <a:pt x="294" y="112"/>
                  </a:cubicBezTo>
                  <a:cubicBezTo>
                    <a:pt x="232" y="114"/>
                    <a:pt x="170" y="118"/>
                    <a:pt x="126" y="120"/>
                  </a:cubicBezTo>
                  <a:cubicBezTo>
                    <a:pt x="82" y="121"/>
                    <a:pt x="0" y="90"/>
                    <a:pt x="22" y="80"/>
                  </a:cubicBez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rgbClr val="4D4D4D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9481" name="Group 19">
              <a:extLst>
                <a:ext uri="{FF2B5EF4-FFF2-40B4-BE49-F238E27FC236}">
                  <a16:creationId xmlns:a16="http://schemas.microsoft.com/office/drawing/2014/main" id="{0CD209B5-95FB-6142-910A-61846287FB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7" y="2922"/>
              <a:ext cx="619" cy="320"/>
              <a:chOff x="4794" y="2736"/>
              <a:chExt cx="619" cy="320"/>
            </a:xfrm>
          </p:grpSpPr>
          <p:sp>
            <p:nvSpPr>
              <p:cNvPr id="19482" name="Line 20">
                <a:extLst>
                  <a:ext uri="{FF2B5EF4-FFF2-40B4-BE49-F238E27FC236}">
                    <a16:creationId xmlns:a16="http://schemas.microsoft.com/office/drawing/2014/main" id="{82334C79-1E2A-9348-A335-B4DFEC0F8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2" y="2736"/>
                <a:ext cx="0" cy="3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483" name="Text Box 21">
                <a:extLst>
                  <a:ext uri="{FF2B5EF4-FFF2-40B4-BE49-F238E27FC236}">
                    <a16:creationId xmlns:a16="http://schemas.microsoft.com/office/drawing/2014/main" id="{0F63600E-4422-3F49-BE60-B54EACB6A2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4" y="2779"/>
                <a:ext cx="6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latin typeface="Helvetica" pitchFamily="2" charset="0"/>
                  </a:rPr>
                  <a:t>~ 1 km</a:t>
                </a:r>
                <a:endParaRPr lang="en-US" altLang="en-US" sz="2000">
                  <a:latin typeface="Helvetica" pitchFamily="2" charset="0"/>
                </a:endParaRPr>
              </a:p>
            </p:txBody>
          </p:sp>
        </p:grpSp>
      </p:grpSp>
      <p:grpSp>
        <p:nvGrpSpPr>
          <p:cNvPr id="19465" name="Group 27">
            <a:extLst>
              <a:ext uri="{FF2B5EF4-FFF2-40B4-BE49-F238E27FC236}">
                <a16:creationId xmlns:a16="http://schemas.microsoft.com/office/drawing/2014/main" id="{CD48B073-BA3E-CF43-B18C-9F875B34080F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2247900"/>
            <a:ext cx="6459538" cy="3606800"/>
            <a:chOff x="212" y="1416"/>
            <a:chExt cx="4069" cy="2272"/>
          </a:xfrm>
        </p:grpSpPr>
        <p:grpSp>
          <p:nvGrpSpPr>
            <p:cNvPr id="19469" name="Group 7">
              <a:extLst>
                <a:ext uri="{FF2B5EF4-FFF2-40B4-BE49-F238E27FC236}">
                  <a16:creationId xmlns:a16="http://schemas.microsoft.com/office/drawing/2014/main" id="{083A45DF-E732-AF48-A4F7-DFDFB690BB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" y="1416"/>
              <a:ext cx="4069" cy="298"/>
              <a:chOff x="212" y="1416"/>
              <a:chExt cx="4069" cy="298"/>
            </a:xfrm>
          </p:grpSpPr>
          <p:grpSp>
            <p:nvGrpSpPr>
              <p:cNvPr id="19472" name="Group 8">
                <a:extLst>
                  <a:ext uri="{FF2B5EF4-FFF2-40B4-BE49-F238E27FC236}">
                    <a16:creationId xmlns:a16="http://schemas.microsoft.com/office/drawing/2014/main" id="{3008F5A8-28B4-A541-96B6-6B9817C16C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0" y="1416"/>
                <a:ext cx="3111" cy="298"/>
                <a:chOff x="1170" y="1416"/>
                <a:chExt cx="3111" cy="298"/>
              </a:xfrm>
            </p:grpSpPr>
            <p:sp>
              <p:nvSpPr>
                <p:cNvPr id="19474" name="AutoShape 9">
                  <a:extLst>
                    <a:ext uri="{FF2B5EF4-FFF2-40B4-BE49-F238E27FC236}">
                      <a16:creationId xmlns:a16="http://schemas.microsoft.com/office/drawing/2014/main" id="{8FA53E90-CB2F-FA47-B470-35368C672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6" y="1600"/>
                  <a:ext cx="759" cy="114"/>
                </a:xfrm>
                <a:prstGeom prst="rightArrow">
                  <a:avLst>
                    <a:gd name="adj1" fmla="val 50000"/>
                    <a:gd name="adj2" fmla="val 166447"/>
                  </a:avLst>
                </a:pr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75" name="AutoShape 10">
                  <a:extLst>
                    <a:ext uri="{FF2B5EF4-FFF2-40B4-BE49-F238E27FC236}">
                      <a16:creationId xmlns:a16="http://schemas.microsoft.com/office/drawing/2014/main" id="{401AF9FB-3DF9-3741-8688-4B4ABC438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8" y="1416"/>
                  <a:ext cx="775" cy="114"/>
                </a:xfrm>
                <a:prstGeom prst="leftArrow">
                  <a:avLst>
                    <a:gd name="adj1" fmla="val 50000"/>
                    <a:gd name="adj2" fmla="val 169956"/>
                  </a:avLst>
                </a:prstGeom>
                <a:solidFill>
                  <a:srgbClr val="00FFFF"/>
                </a:solidFill>
                <a:ln w="127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ヒラギノ角ゴ Pro W3" panose="020B0300000000000000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76" name="Freeform 11">
                  <a:extLst>
                    <a:ext uri="{FF2B5EF4-FFF2-40B4-BE49-F238E27FC236}">
                      <a16:creationId xmlns:a16="http://schemas.microsoft.com/office/drawing/2014/main" id="{5C3AB728-5D5A-D448-95CF-48A0CFE3E0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0" y="1512"/>
                  <a:ext cx="3111" cy="105"/>
                </a:xfrm>
                <a:custGeom>
                  <a:avLst/>
                  <a:gdLst>
                    <a:gd name="T0" fmla="*/ 361 w 1543"/>
                    <a:gd name="T1" fmla="*/ 45 h 121"/>
                    <a:gd name="T2" fmla="*/ 4196 w 1543"/>
                    <a:gd name="T3" fmla="*/ 32 h 121"/>
                    <a:gd name="T4" fmla="*/ 8293 w 1543"/>
                    <a:gd name="T5" fmla="*/ 14 h 121"/>
                    <a:gd name="T6" fmla="*/ 11736 w 1543"/>
                    <a:gd name="T7" fmla="*/ 4 h 121"/>
                    <a:gd name="T8" fmla="*/ 14906 w 1543"/>
                    <a:gd name="T9" fmla="*/ 4 h 121"/>
                    <a:gd name="T10" fmla="*/ 18212 w 1543"/>
                    <a:gd name="T11" fmla="*/ 0 h 121"/>
                    <a:gd name="T12" fmla="*/ 21646 w 1543"/>
                    <a:gd name="T13" fmla="*/ 4 h 121"/>
                    <a:gd name="T14" fmla="*/ 25481 w 1543"/>
                    <a:gd name="T15" fmla="*/ 23 h 121"/>
                    <a:gd name="T16" fmla="*/ 21777 w 1543"/>
                    <a:gd name="T17" fmla="*/ 54 h 121"/>
                    <a:gd name="T18" fmla="*/ 18212 w 1543"/>
                    <a:gd name="T19" fmla="*/ 54 h 121"/>
                    <a:gd name="T20" fmla="*/ 14769 w 1543"/>
                    <a:gd name="T21" fmla="*/ 59 h 121"/>
                    <a:gd name="T22" fmla="*/ 11597 w 1543"/>
                    <a:gd name="T23" fmla="*/ 63 h 121"/>
                    <a:gd name="T24" fmla="*/ 8164 w 1543"/>
                    <a:gd name="T25" fmla="*/ 59 h 121"/>
                    <a:gd name="T26" fmla="*/ 4861 w 1543"/>
                    <a:gd name="T27" fmla="*/ 63 h 121"/>
                    <a:gd name="T28" fmla="*/ 2081 w 1543"/>
                    <a:gd name="T29" fmla="*/ 68 h 121"/>
                    <a:gd name="T30" fmla="*/ 361 w 1543"/>
                    <a:gd name="T31" fmla="*/ 45 h 12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543"/>
                    <a:gd name="T49" fmla="*/ 0 h 121"/>
                    <a:gd name="T50" fmla="*/ 1543 w 1543"/>
                    <a:gd name="T51" fmla="*/ 121 h 12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543" h="121">
                      <a:moveTo>
                        <a:pt x="22" y="80"/>
                      </a:moveTo>
                      <a:cubicBezTo>
                        <a:pt x="43" y="69"/>
                        <a:pt x="174" y="65"/>
                        <a:pt x="254" y="56"/>
                      </a:cubicBezTo>
                      <a:cubicBezTo>
                        <a:pt x="333" y="46"/>
                        <a:pt x="426" y="32"/>
                        <a:pt x="502" y="24"/>
                      </a:cubicBezTo>
                      <a:cubicBezTo>
                        <a:pt x="578" y="16"/>
                        <a:pt x="643" y="10"/>
                        <a:pt x="710" y="8"/>
                      </a:cubicBezTo>
                      <a:cubicBezTo>
                        <a:pt x="776" y="5"/>
                        <a:pt x="836" y="9"/>
                        <a:pt x="902" y="8"/>
                      </a:cubicBezTo>
                      <a:cubicBezTo>
                        <a:pt x="967" y="6"/>
                        <a:pt x="1034" y="0"/>
                        <a:pt x="1102" y="0"/>
                      </a:cubicBezTo>
                      <a:cubicBezTo>
                        <a:pt x="1170" y="0"/>
                        <a:pt x="1236" y="1"/>
                        <a:pt x="1310" y="8"/>
                      </a:cubicBezTo>
                      <a:cubicBezTo>
                        <a:pt x="1383" y="14"/>
                        <a:pt x="1540" y="25"/>
                        <a:pt x="1542" y="40"/>
                      </a:cubicBezTo>
                      <a:cubicBezTo>
                        <a:pt x="1543" y="54"/>
                        <a:pt x="1391" y="86"/>
                        <a:pt x="1318" y="96"/>
                      </a:cubicBezTo>
                      <a:cubicBezTo>
                        <a:pt x="1244" y="105"/>
                        <a:pt x="1172" y="94"/>
                        <a:pt x="1102" y="96"/>
                      </a:cubicBezTo>
                      <a:cubicBezTo>
                        <a:pt x="1031" y="97"/>
                        <a:pt x="960" y="101"/>
                        <a:pt x="894" y="104"/>
                      </a:cubicBezTo>
                      <a:cubicBezTo>
                        <a:pt x="827" y="106"/>
                        <a:pt x="768" y="112"/>
                        <a:pt x="702" y="112"/>
                      </a:cubicBezTo>
                      <a:cubicBezTo>
                        <a:pt x="635" y="112"/>
                        <a:pt x="562" y="104"/>
                        <a:pt x="494" y="104"/>
                      </a:cubicBezTo>
                      <a:cubicBezTo>
                        <a:pt x="426" y="104"/>
                        <a:pt x="355" y="109"/>
                        <a:pt x="294" y="112"/>
                      </a:cubicBezTo>
                      <a:cubicBezTo>
                        <a:pt x="232" y="114"/>
                        <a:pt x="170" y="118"/>
                        <a:pt x="126" y="120"/>
                      </a:cubicBezTo>
                      <a:cubicBezTo>
                        <a:pt x="82" y="121"/>
                        <a:pt x="0" y="90"/>
                        <a:pt x="22" y="80"/>
                      </a:cubicBezTo>
                      <a:close/>
                    </a:path>
                  </a:pathLst>
                </a:custGeom>
                <a:solidFill>
                  <a:srgbClr val="FFCC00"/>
                </a:solidFill>
                <a:ln w="1270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473" name="Text Box 12">
                <a:extLst>
                  <a:ext uri="{FF2B5EF4-FFF2-40B4-BE49-F238E27FC236}">
                    <a16:creationId xmlns:a16="http://schemas.microsoft.com/office/drawing/2014/main" id="{87AF073A-7529-9C46-A3DA-1AABD7FC78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" y="1435"/>
                <a:ext cx="98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/>
                <a:r>
                  <a:rPr lang="en-US" altLang="en-US" sz="2000" b="1">
                    <a:latin typeface="Helvetica" pitchFamily="2" charset="0"/>
                  </a:rPr>
                  <a:t>tropopause</a:t>
                </a:r>
              </a:p>
            </p:txBody>
          </p:sp>
        </p:grpSp>
        <p:sp>
          <p:nvSpPr>
            <p:cNvPr id="19470" name="Line 22">
              <a:extLst>
                <a:ext uri="{FF2B5EF4-FFF2-40B4-BE49-F238E27FC236}">
                  <a16:creationId xmlns:a16="http://schemas.microsoft.com/office/drawing/2014/main" id="{556F78E5-8A79-4D44-A3C9-E85424D16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2" y="1632"/>
              <a:ext cx="0" cy="20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71" name="Text Box 23">
              <a:extLst>
                <a:ext uri="{FF2B5EF4-FFF2-40B4-BE49-F238E27FC236}">
                  <a16:creationId xmlns:a16="http://schemas.microsoft.com/office/drawing/2014/main" id="{8F0E9110-ED51-5A4E-9B17-E67561879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" y="1705"/>
              <a:ext cx="8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 sz="2000" b="1">
                  <a:latin typeface="Helvetica" pitchFamily="2" charset="0"/>
                </a:rPr>
                <a:t>10-12 km</a:t>
              </a:r>
              <a:endParaRPr lang="en-US" altLang="en-US" sz="2000">
                <a:latin typeface="Helvetica" pitchFamily="2" charset="0"/>
              </a:endParaRPr>
            </a:p>
          </p:txBody>
        </p:sp>
      </p:grpSp>
      <p:grpSp>
        <p:nvGrpSpPr>
          <p:cNvPr id="19466" name="Group 28">
            <a:extLst>
              <a:ext uri="{FF2B5EF4-FFF2-40B4-BE49-F238E27FC236}">
                <a16:creationId xmlns:a16="http://schemas.microsoft.com/office/drawing/2014/main" id="{040C672B-3132-AB4B-A6DB-E213DE18B70F}"/>
              </a:ext>
            </a:extLst>
          </p:cNvPr>
          <p:cNvGrpSpPr>
            <a:grpSpLocks/>
          </p:cNvGrpSpPr>
          <p:nvPr/>
        </p:nvGrpSpPr>
        <p:grpSpPr bwMode="auto">
          <a:xfrm>
            <a:off x="3060700" y="4021138"/>
            <a:ext cx="4333875" cy="817562"/>
            <a:chOff x="1928" y="2533"/>
            <a:chExt cx="2730" cy="515"/>
          </a:xfrm>
        </p:grpSpPr>
        <p:sp>
          <p:nvSpPr>
            <p:cNvPr id="19467" name="Freeform 24">
              <a:extLst>
                <a:ext uri="{FF2B5EF4-FFF2-40B4-BE49-F238E27FC236}">
                  <a16:creationId xmlns:a16="http://schemas.microsoft.com/office/drawing/2014/main" id="{D382B61E-1BEE-204F-B7AA-A723BB7B1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2763"/>
              <a:ext cx="1696" cy="285"/>
            </a:xfrm>
            <a:custGeom>
              <a:avLst/>
              <a:gdLst>
                <a:gd name="T0" fmla="*/ 0 w 1696"/>
                <a:gd name="T1" fmla="*/ 283 h 285"/>
                <a:gd name="T2" fmla="*/ 264 w 1696"/>
                <a:gd name="T3" fmla="*/ 275 h 285"/>
                <a:gd name="T4" fmla="*/ 472 w 1696"/>
                <a:gd name="T5" fmla="*/ 275 h 285"/>
                <a:gd name="T6" fmla="*/ 680 w 1696"/>
                <a:gd name="T7" fmla="*/ 211 h 285"/>
                <a:gd name="T8" fmla="*/ 728 w 1696"/>
                <a:gd name="T9" fmla="*/ 115 h 285"/>
                <a:gd name="T10" fmla="*/ 800 w 1696"/>
                <a:gd name="T11" fmla="*/ 43 h 285"/>
                <a:gd name="T12" fmla="*/ 912 w 1696"/>
                <a:gd name="T13" fmla="*/ 3 h 285"/>
                <a:gd name="T14" fmla="*/ 1048 w 1696"/>
                <a:gd name="T15" fmla="*/ 59 h 285"/>
                <a:gd name="T16" fmla="*/ 1104 w 1696"/>
                <a:gd name="T17" fmla="*/ 115 h 285"/>
                <a:gd name="T18" fmla="*/ 1192 w 1696"/>
                <a:gd name="T19" fmla="*/ 139 h 285"/>
                <a:gd name="T20" fmla="*/ 1320 w 1696"/>
                <a:gd name="T21" fmla="*/ 131 h 285"/>
                <a:gd name="T22" fmla="*/ 1504 w 1696"/>
                <a:gd name="T23" fmla="*/ 139 h 285"/>
                <a:gd name="T24" fmla="*/ 1696 w 1696"/>
                <a:gd name="T25" fmla="*/ 123 h 2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96"/>
                <a:gd name="T40" fmla="*/ 0 h 285"/>
                <a:gd name="T41" fmla="*/ 1696 w 1696"/>
                <a:gd name="T42" fmla="*/ 285 h 2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96" h="285">
                  <a:moveTo>
                    <a:pt x="0" y="283"/>
                  </a:moveTo>
                  <a:cubicBezTo>
                    <a:pt x="92" y="279"/>
                    <a:pt x="185" y="276"/>
                    <a:pt x="264" y="275"/>
                  </a:cubicBezTo>
                  <a:cubicBezTo>
                    <a:pt x="342" y="273"/>
                    <a:pt x="402" y="285"/>
                    <a:pt x="472" y="275"/>
                  </a:cubicBezTo>
                  <a:cubicBezTo>
                    <a:pt x="541" y="264"/>
                    <a:pt x="637" y="237"/>
                    <a:pt x="680" y="211"/>
                  </a:cubicBezTo>
                  <a:cubicBezTo>
                    <a:pt x="722" y="184"/>
                    <a:pt x="708" y="143"/>
                    <a:pt x="728" y="115"/>
                  </a:cubicBezTo>
                  <a:cubicBezTo>
                    <a:pt x="748" y="87"/>
                    <a:pt x="769" y="61"/>
                    <a:pt x="800" y="43"/>
                  </a:cubicBezTo>
                  <a:cubicBezTo>
                    <a:pt x="830" y="24"/>
                    <a:pt x="870" y="0"/>
                    <a:pt x="912" y="3"/>
                  </a:cubicBezTo>
                  <a:cubicBezTo>
                    <a:pt x="953" y="5"/>
                    <a:pt x="1016" y="40"/>
                    <a:pt x="1048" y="59"/>
                  </a:cubicBezTo>
                  <a:cubicBezTo>
                    <a:pt x="1080" y="77"/>
                    <a:pt x="1080" y="101"/>
                    <a:pt x="1104" y="115"/>
                  </a:cubicBezTo>
                  <a:cubicBezTo>
                    <a:pt x="1127" y="128"/>
                    <a:pt x="1156" y="136"/>
                    <a:pt x="1192" y="139"/>
                  </a:cubicBezTo>
                  <a:cubicBezTo>
                    <a:pt x="1228" y="141"/>
                    <a:pt x="1268" y="131"/>
                    <a:pt x="1320" y="131"/>
                  </a:cubicBezTo>
                  <a:cubicBezTo>
                    <a:pt x="1372" y="131"/>
                    <a:pt x="1441" y="140"/>
                    <a:pt x="1504" y="139"/>
                  </a:cubicBezTo>
                  <a:cubicBezTo>
                    <a:pt x="1566" y="137"/>
                    <a:pt x="1662" y="124"/>
                    <a:pt x="1696" y="123"/>
                  </a:cubicBezTo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468" name="Text Box 25">
              <a:extLst>
                <a:ext uri="{FF2B5EF4-FFF2-40B4-BE49-F238E27FC236}">
                  <a16:creationId xmlns:a16="http://schemas.microsoft.com/office/drawing/2014/main" id="{35B6A130-704C-C547-920A-BDE2FFF63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" y="2533"/>
              <a:ext cx="19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r>
                <a:rPr lang="en-US" altLang="en-US" sz="2000" b="1">
                  <a:solidFill>
                    <a:srgbClr val="00FFFF"/>
                  </a:solidFill>
                  <a:latin typeface="Helvetica" pitchFamily="2" charset="0"/>
                </a:rPr>
                <a:t>wind flow around dome</a:t>
              </a:r>
              <a:endParaRPr lang="en-US" altLang="en-US" sz="1600" b="1">
                <a:solidFill>
                  <a:srgbClr val="00FFFF"/>
                </a:solidFill>
                <a:latin typeface="Helvetica" pitchFamily="2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Lecture4.v1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Lecture4.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cture4.v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.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4.v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.v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.v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.v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4.v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cture3.v1">
  <a:themeElements>
    <a:clrScheme name="">
      <a:dk1>
        <a:srgbClr val="000000"/>
      </a:dk1>
      <a:lt1>
        <a:srgbClr val="FFFFFF"/>
      </a:lt1>
      <a:dk2>
        <a:srgbClr val="8901F3"/>
      </a:dk2>
      <a:lt2>
        <a:srgbClr val="FFCD7F"/>
      </a:lt2>
      <a:accent1>
        <a:srgbClr val="A8C2FF"/>
      </a:accent1>
      <a:accent2>
        <a:srgbClr val="7AFF7A"/>
      </a:accent2>
      <a:accent3>
        <a:srgbClr val="C4AAF8"/>
      </a:accent3>
      <a:accent4>
        <a:srgbClr val="DADADA"/>
      </a:accent4>
      <a:accent5>
        <a:srgbClr val="D1DDFF"/>
      </a:accent5>
      <a:accent6>
        <a:srgbClr val="6EE76E"/>
      </a:accent6>
      <a:hlink>
        <a:srgbClr val="FFA3B3"/>
      </a:hlink>
      <a:folHlink>
        <a:srgbClr val="CECECE"/>
      </a:folHlink>
    </a:clrScheme>
    <a:fontScheme name="Lecture3.v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cture3.v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3.v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3.v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3.v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3.v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3.v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3.v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HD:WORK_FILES:UCSC:289C:Lectures:Lecture 4:Lecture4.v1.ppt</Template>
  <TotalTime>1280</TotalTime>
  <Words>2945</Words>
  <Application>Microsoft Macintosh PowerPoint</Application>
  <PresentationFormat>On-screen Show (4:3)</PresentationFormat>
  <Paragraphs>415</Paragraphs>
  <Slides>63</Slides>
  <Notes>53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8" baseType="lpstr">
      <vt:lpstr>Times</vt:lpstr>
      <vt:lpstr>ヒラギノ角ゴ Pro W3</vt:lpstr>
      <vt:lpstr>Arial</vt:lpstr>
      <vt:lpstr>ＭＳ Ｐゴシック</vt:lpstr>
      <vt:lpstr>Trebuchet MS</vt:lpstr>
      <vt:lpstr>Symbol</vt:lpstr>
      <vt:lpstr>Wingdings</vt:lpstr>
      <vt:lpstr>Helvetica</vt:lpstr>
      <vt:lpstr>Textile</vt:lpstr>
      <vt:lpstr>SchoolHouse Cursive B</vt:lpstr>
      <vt:lpstr>Lucida Grande</vt:lpstr>
      <vt:lpstr>Lecture4.v1</vt:lpstr>
      <vt:lpstr>Lecture3.v1</vt:lpstr>
      <vt:lpstr>MathType 6.0 Equation</vt:lpstr>
      <vt:lpstr>Microsoft Equation</vt:lpstr>
      <vt:lpstr>Atmospheric Turbulence  Lecture 2, ASTR 289</vt:lpstr>
      <vt:lpstr>Observing through Earth’s Atmosphere</vt:lpstr>
      <vt:lpstr>Newton was right!</vt:lpstr>
      <vt:lpstr>Outline of lecture</vt:lpstr>
      <vt:lpstr>Atmospheric Turbulence: Main Points</vt:lpstr>
      <vt:lpstr>Atmospheric Turbulence: Topics</vt:lpstr>
      <vt:lpstr>Index of refraction of air</vt:lpstr>
      <vt:lpstr>Fluctuations in index of refraction are due to temperature fluctuations</vt:lpstr>
      <vt:lpstr>Turbulence arises in many places (part 1)</vt:lpstr>
      <vt:lpstr>Two examples of measured atmospheric turbulence profiles</vt:lpstr>
      <vt:lpstr>Turbulence within dome: “mirror seeing”</vt:lpstr>
      <vt:lpstr>Natural flushing by wind can frequently reduce “mirror seeing” </vt:lpstr>
      <vt:lpstr>Modern observatory domes have louvres to let wind flow through</vt:lpstr>
      <vt:lpstr>Turbulence also arises from wind flowing over the telescope dome</vt:lpstr>
      <vt:lpstr>Turbulent boundary layer has largest effect on “seeing”</vt:lpstr>
      <vt:lpstr>Convection takes place when temperature gradient is steep</vt:lpstr>
      <vt:lpstr>Boundary layer is much thinner at night: Day ~ 1 km, Night ~ few hundred meters </vt:lpstr>
      <vt:lpstr>Implications: solar astronomers vs. night-time astronomers</vt:lpstr>
      <vt:lpstr>Concept Question</vt:lpstr>
      <vt:lpstr>Turbulence in the “free atmosphere” above the boundary layer</vt:lpstr>
      <vt:lpstr>Wind shear mixes layers with different temperatures</vt:lpstr>
      <vt:lpstr>Sometimes clouds show great Kelvin-Helmholtz vortex patterns</vt:lpstr>
      <vt:lpstr>Leonardo da Vinci’s view of turbulence</vt:lpstr>
      <vt:lpstr>Kolmogorov turbulence in a nutshell</vt:lpstr>
      <vt:lpstr>Kolmogorov turbulence, cartoon</vt:lpstr>
      <vt:lpstr>Kolmogorov turbulence, in words</vt:lpstr>
      <vt:lpstr>Breakup of Kelvin-Helmholtz vortex</vt:lpstr>
      <vt:lpstr>How large is the Outer Scale?</vt:lpstr>
      <vt:lpstr>Median Outer Scale ~ 25-30 m, from Generalized Seeing Monitor measurements at Calern, Fr</vt:lpstr>
      <vt:lpstr>Concept Question</vt:lpstr>
      <vt:lpstr>The Kolmogorov turbulence model, derived from dimensional analysis (1)</vt:lpstr>
      <vt:lpstr>Kolmogorov Turbulence Model (2)</vt:lpstr>
      <vt:lpstr>Lab experiments agree</vt:lpstr>
      <vt:lpstr>The size of the inertial range is related to the Reynolds number</vt:lpstr>
      <vt:lpstr>What does a Kolmogorov distribution of phase look like?</vt:lpstr>
      <vt:lpstr>Structure functions are used a lot in AO discussions.  What are they?</vt:lpstr>
      <vt:lpstr>More about the structure function (1)</vt:lpstr>
      <vt:lpstr>Structure function for atmospheric fluctuations, Kolmogorov turbulence</vt:lpstr>
      <vt:lpstr>Derivation of Dv from dimensional analysis (1)</vt:lpstr>
      <vt:lpstr>Derivation of Dv from dimensional analysis (2)</vt:lpstr>
      <vt:lpstr>What about temperature and index of refraction fluctuations?</vt:lpstr>
      <vt:lpstr>How do you measure index of refraction fluctuations in situ?</vt:lpstr>
      <vt:lpstr>Simplest way to measure CN2 is to use fast-response thermometers</vt:lpstr>
      <vt:lpstr>Assumptions of Kolmogorov turbulence theory</vt:lpstr>
      <vt:lpstr>Typical values of CN2</vt:lpstr>
      <vt:lpstr>Turbulence profiles from SCIDAR</vt:lpstr>
      <vt:lpstr>Atmospheric Turbulence: Main Points</vt:lpstr>
      <vt:lpstr>PowerPoint Presentation</vt:lpstr>
      <vt:lpstr>Part 2: Effect of turbulence on spatial coherence function of light</vt:lpstr>
      <vt:lpstr>Definitions - Structure Function and Correlation Function</vt:lpstr>
      <vt:lpstr>Relation between structure function and covariance function</vt:lpstr>
      <vt:lpstr>Definitions - Spatial Coherence Function</vt:lpstr>
      <vt:lpstr>Now evaluate spatial coherence function CΨ (r) </vt:lpstr>
      <vt:lpstr>Solve for  Dϕ( r )  in terms of the turbulence strength CN2     (1)</vt:lpstr>
      <vt:lpstr>Solve for  Dϕ( r )  in terms of the turbulence strength CN2     (2)</vt:lpstr>
      <vt:lpstr>Solve for  Dϕ( r )  in terms of the turbulence strength CN2     (3)</vt:lpstr>
      <vt:lpstr>Solve for  Dϕ( r )  in terms of the turbulence strength CN2     (4)</vt:lpstr>
      <vt:lpstr>Solve for  Dϕ( r )  in terms of the turbulence strength CN2     (5)</vt:lpstr>
      <vt:lpstr>Finally we can evaluate the spatial coherence function CΨ (r)  (!)</vt:lpstr>
      <vt:lpstr>Given the spatial coherence function, calculate effect on telescope resolution</vt:lpstr>
      <vt:lpstr>Define optical transfer function (OTF)</vt:lpstr>
      <vt:lpstr>Examples of PSF’s and their Optical Transfer Functions</vt:lpstr>
      <vt:lpstr>Next time:  Derive  r0  and all the good things that come from knowing r0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Max</dc:creator>
  <cp:keywords/>
  <cp:lastModifiedBy>Claire Max</cp:lastModifiedBy>
  <cp:revision>215</cp:revision>
  <cp:lastPrinted>2013-01-17T20:50:08Z</cp:lastPrinted>
  <dcterms:created xsi:type="dcterms:W3CDTF">2011-10-04T04:09:30Z</dcterms:created>
  <dcterms:modified xsi:type="dcterms:W3CDTF">2020-01-14T07:17:52Z</dcterms:modified>
</cp:coreProperties>
</file>